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22"/>
  </p:notesMasterIdLst>
  <p:handoutMasterIdLst>
    <p:handoutMasterId r:id="rId23"/>
  </p:handoutMasterIdLst>
  <p:sldIdLst>
    <p:sldId id="325" r:id="rId2"/>
    <p:sldId id="298" r:id="rId3"/>
    <p:sldId id="296" r:id="rId4"/>
    <p:sldId id="336" r:id="rId5"/>
    <p:sldId id="299" r:id="rId6"/>
    <p:sldId id="327" r:id="rId7"/>
    <p:sldId id="326" r:id="rId8"/>
    <p:sldId id="328" r:id="rId9"/>
    <p:sldId id="286" r:id="rId10"/>
    <p:sldId id="305" r:id="rId11"/>
    <p:sldId id="333" r:id="rId12"/>
    <p:sldId id="294" r:id="rId13"/>
    <p:sldId id="329" r:id="rId14"/>
    <p:sldId id="337" r:id="rId15"/>
    <p:sldId id="338" r:id="rId16"/>
    <p:sldId id="321" r:id="rId17"/>
    <p:sldId id="319" r:id="rId18"/>
    <p:sldId id="339" r:id="rId19"/>
    <p:sldId id="330" r:id="rId20"/>
    <p:sldId id="306" r:id="rId21"/>
  </p:sldIdLst>
  <p:sldSz cx="9144000" cy="6858000" type="screen4x3"/>
  <p:notesSz cx="6797675" cy="9926638"/>
  <p:defaultTextStyle>
    <a:defPPr>
      <a:defRPr lang="en-NZ"/>
    </a:defPPr>
    <a:lvl1pPr algn="l" rtl="0" fontAlgn="base">
      <a:spcBef>
        <a:spcPct val="0"/>
      </a:spcBef>
      <a:spcAft>
        <a:spcPct val="0"/>
      </a:spcAft>
      <a:defRPr kern="1200">
        <a:solidFill>
          <a:schemeClr val="tx1"/>
        </a:solidFill>
        <a:latin typeface="Tahoma" charset="0"/>
        <a:ea typeface="+mn-ea"/>
        <a:cs typeface="+mn-cs"/>
      </a:defRPr>
    </a:lvl1pPr>
    <a:lvl2pPr marL="457200" algn="l" rtl="0" fontAlgn="base">
      <a:spcBef>
        <a:spcPct val="0"/>
      </a:spcBef>
      <a:spcAft>
        <a:spcPct val="0"/>
      </a:spcAft>
      <a:defRPr kern="1200">
        <a:solidFill>
          <a:schemeClr val="tx1"/>
        </a:solidFill>
        <a:latin typeface="Tahoma" charset="0"/>
        <a:ea typeface="+mn-ea"/>
        <a:cs typeface="+mn-cs"/>
      </a:defRPr>
    </a:lvl2pPr>
    <a:lvl3pPr marL="914400" algn="l" rtl="0" fontAlgn="base">
      <a:spcBef>
        <a:spcPct val="0"/>
      </a:spcBef>
      <a:spcAft>
        <a:spcPct val="0"/>
      </a:spcAft>
      <a:defRPr kern="1200">
        <a:solidFill>
          <a:schemeClr val="tx1"/>
        </a:solidFill>
        <a:latin typeface="Tahoma" charset="0"/>
        <a:ea typeface="+mn-ea"/>
        <a:cs typeface="+mn-cs"/>
      </a:defRPr>
    </a:lvl3pPr>
    <a:lvl4pPr marL="1371600" algn="l" rtl="0" fontAlgn="base">
      <a:spcBef>
        <a:spcPct val="0"/>
      </a:spcBef>
      <a:spcAft>
        <a:spcPct val="0"/>
      </a:spcAft>
      <a:defRPr kern="1200">
        <a:solidFill>
          <a:schemeClr val="tx1"/>
        </a:solidFill>
        <a:latin typeface="Tahoma" charset="0"/>
        <a:ea typeface="+mn-ea"/>
        <a:cs typeface="+mn-cs"/>
      </a:defRPr>
    </a:lvl4pPr>
    <a:lvl5pPr marL="1828800" algn="l" rtl="0" fontAlgn="base">
      <a:spcBef>
        <a:spcPct val="0"/>
      </a:spcBef>
      <a:spcAft>
        <a:spcPct val="0"/>
      </a:spcAft>
      <a:defRPr kern="1200">
        <a:solidFill>
          <a:schemeClr val="tx1"/>
        </a:solidFill>
        <a:latin typeface="Tahoma" charset="0"/>
        <a:ea typeface="+mn-ea"/>
        <a:cs typeface="+mn-cs"/>
      </a:defRPr>
    </a:lvl5pPr>
    <a:lvl6pPr marL="2286000" algn="l" defTabSz="914400" rtl="0" eaLnBrk="1" latinLnBrk="0" hangingPunct="1">
      <a:defRPr kern="1200">
        <a:solidFill>
          <a:schemeClr val="tx1"/>
        </a:solidFill>
        <a:latin typeface="Tahoma" charset="0"/>
        <a:ea typeface="+mn-ea"/>
        <a:cs typeface="+mn-cs"/>
      </a:defRPr>
    </a:lvl6pPr>
    <a:lvl7pPr marL="2743200" algn="l" defTabSz="914400" rtl="0" eaLnBrk="1" latinLnBrk="0" hangingPunct="1">
      <a:defRPr kern="1200">
        <a:solidFill>
          <a:schemeClr val="tx1"/>
        </a:solidFill>
        <a:latin typeface="Tahoma" charset="0"/>
        <a:ea typeface="+mn-ea"/>
        <a:cs typeface="+mn-cs"/>
      </a:defRPr>
    </a:lvl7pPr>
    <a:lvl8pPr marL="3200400" algn="l" defTabSz="914400" rtl="0" eaLnBrk="1" latinLnBrk="0" hangingPunct="1">
      <a:defRPr kern="1200">
        <a:solidFill>
          <a:schemeClr val="tx1"/>
        </a:solidFill>
        <a:latin typeface="Tahoma" charset="0"/>
        <a:ea typeface="+mn-ea"/>
        <a:cs typeface="+mn-cs"/>
      </a:defRPr>
    </a:lvl8pPr>
    <a:lvl9pPr marL="3657600" algn="l" defTabSz="914400" rtl="0" eaLnBrk="1" latinLnBrk="0" hangingPunct="1">
      <a:defRPr kern="1200">
        <a:solidFill>
          <a:schemeClr val="tx1"/>
        </a:solidFill>
        <a:latin typeface="Tahom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4F2270"/>
    <a:srgbClr val="381850"/>
    <a:srgbClr val="532476"/>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87744" autoAdjust="0"/>
  </p:normalViewPr>
  <p:slideViewPr>
    <p:cSldViewPr>
      <p:cViewPr varScale="1">
        <p:scale>
          <a:sx n="65" d="100"/>
          <a:sy n="65" d="100"/>
        </p:scale>
        <p:origin x="1530"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958" y="96"/>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C8A6B97F-6CDE-4EDC-8496-670EC961BA66}" type="datetimeFigureOut">
              <a:rPr lang="en-NZ" smtClean="0"/>
              <a:pPr/>
              <a:t>22/09/2015</a:t>
            </a:fld>
            <a:endParaRPr lang="en-NZ" dirty="0"/>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NZ" dirty="0"/>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B2185117-97ED-4ADA-AB2D-054AA8734DDA}" type="slidenum">
              <a:rPr lang="en-NZ" smtClean="0"/>
              <a:pPr/>
              <a:t>‹#›</a:t>
            </a:fld>
            <a:endParaRPr lang="en-NZ" dirty="0"/>
          </a:p>
        </p:txBody>
      </p:sp>
    </p:spTree>
    <p:extLst>
      <p:ext uri="{BB962C8B-B14F-4D97-AF65-F5344CB8AC3E}">
        <p14:creationId xmlns:p14="http://schemas.microsoft.com/office/powerpoint/2010/main" val="8645526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F94EEA1-0E54-470D-9A2E-0990C7C940CE}" type="datetimeFigureOut">
              <a:rPr lang="en-NZ" smtClean="0"/>
              <a:pPr/>
              <a:t>22/09/2015</a:t>
            </a:fld>
            <a:endParaRPr lang="en-NZ"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2DF1770-8D78-4DA8-83B0-9AE2EFAA5F66}" type="slidenum">
              <a:rPr lang="en-NZ" smtClean="0"/>
              <a:pPr/>
              <a:t>‹#›</a:t>
            </a:fld>
            <a:endParaRPr lang="en-NZ" dirty="0"/>
          </a:p>
        </p:txBody>
      </p:sp>
    </p:spTree>
    <p:extLst>
      <p:ext uri="{BB962C8B-B14F-4D97-AF65-F5344CB8AC3E}">
        <p14:creationId xmlns:p14="http://schemas.microsoft.com/office/powerpoint/2010/main" val="35946458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600" dirty="0" smtClean="0"/>
              <a:t>Hello and welcome to our presentation  about the education part of People First NZ - Learn</a:t>
            </a:r>
            <a:r>
              <a:rPr lang="en-NZ" sz="1600" baseline="0" dirty="0" smtClean="0"/>
              <a:t> with Us </a:t>
            </a:r>
            <a:endParaRPr lang="en-NZ" sz="1600" dirty="0" smtClean="0"/>
          </a:p>
          <a:p>
            <a:endParaRPr lang="en-NZ"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1</a:t>
            </a:fld>
            <a:endParaRPr lang="en-NZ" dirty="0"/>
          </a:p>
        </p:txBody>
      </p:sp>
    </p:spTree>
    <p:extLst>
      <p:ext uri="{BB962C8B-B14F-4D97-AF65-F5344CB8AC3E}">
        <p14:creationId xmlns:p14="http://schemas.microsoft.com/office/powerpoint/2010/main" val="318232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600" dirty="0"/>
              <a:t> </a:t>
            </a:r>
            <a:r>
              <a:rPr lang="en-NZ" sz="1600" dirty="0" smtClean="0"/>
              <a:t>The national committee is made up of the 6 regional presidents and 2 non voting advisors. They  set the goals for People first . </a:t>
            </a:r>
          </a:p>
          <a:p>
            <a:endParaRPr lang="en-NZ" sz="1600" dirty="0" smtClean="0"/>
          </a:p>
          <a:p>
            <a:r>
              <a:rPr lang="en-NZ" sz="1600" dirty="0" smtClean="0"/>
              <a:t> They look at the goals every</a:t>
            </a:r>
            <a:r>
              <a:rPr lang="en-NZ" sz="1600" baseline="0" dirty="0" smtClean="0"/>
              <a:t> 3 years </a:t>
            </a:r>
          </a:p>
          <a:p>
            <a:endParaRPr lang="en-NZ" sz="1600" dirty="0"/>
          </a:p>
          <a:p>
            <a:r>
              <a:rPr lang="en-NZ" sz="1600" dirty="0" smtClean="0"/>
              <a:t>The goals  for 2015 to 2018  are </a:t>
            </a:r>
          </a:p>
          <a:p>
            <a:pPr marL="285750" indent="-285750">
              <a:buFont typeface="Arial" panose="020B0604020202020204" pitchFamily="34" charset="0"/>
              <a:buChar char="•"/>
            </a:pPr>
            <a:r>
              <a:rPr lang="en-NZ" sz="1600" dirty="0" smtClean="0"/>
              <a:t>Keep developing leaders</a:t>
            </a:r>
          </a:p>
          <a:p>
            <a:pPr marL="285750" indent="-285750">
              <a:buFont typeface="Arial" panose="020B0604020202020204" pitchFamily="34" charset="0"/>
              <a:buChar char="•"/>
            </a:pPr>
            <a:r>
              <a:rPr lang="en-NZ" sz="1600" dirty="0" smtClean="0"/>
              <a:t>Grow learn with us </a:t>
            </a:r>
          </a:p>
          <a:p>
            <a:pPr marL="285750" indent="-285750">
              <a:buFont typeface="Arial" panose="020B0604020202020204" pitchFamily="34" charset="0"/>
              <a:buChar char="•"/>
            </a:pPr>
            <a:r>
              <a:rPr lang="en-NZ" sz="1600" dirty="0" smtClean="0"/>
              <a:t>Be multi cultural</a:t>
            </a:r>
          </a:p>
          <a:p>
            <a:pPr marL="285750" indent="-285750">
              <a:buFont typeface="Arial" panose="020B0604020202020204" pitchFamily="34" charset="0"/>
              <a:buChar char="•"/>
            </a:pPr>
            <a:r>
              <a:rPr lang="en-NZ" sz="1600" dirty="0" smtClean="0"/>
              <a:t>Have more people know about people first nationally and internationally</a:t>
            </a:r>
          </a:p>
          <a:p>
            <a:pPr marL="285750" indent="-285750">
              <a:buFont typeface="Arial" panose="020B0604020202020204" pitchFamily="34" charset="0"/>
              <a:buChar char="•"/>
            </a:pPr>
            <a:r>
              <a:rPr lang="en-NZ" sz="1600" dirty="0" smtClean="0"/>
              <a:t>Keep speaking up – have a say locally regionally and nationally</a:t>
            </a:r>
          </a:p>
          <a:p>
            <a:pPr marL="285750" indent="-285750">
              <a:buFont typeface="Arial" panose="020B0604020202020204" pitchFamily="34" charset="0"/>
              <a:buChar char="•"/>
            </a:pPr>
            <a:r>
              <a:rPr lang="en-NZ" sz="1600" dirty="0" smtClean="0"/>
              <a:t>Keep People </a:t>
            </a:r>
            <a:r>
              <a:rPr lang="en-NZ" sz="1600" dirty="0"/>
              <a:t>F</a:t>
            </a:r>
            <a:r>
              <a:rPr lang="en-NZ" sz="1600" dirty="0" smtClean="0"/>
              <a:t>irst strong</a:t>
            </a:r>
          </a:p>
          <a:p>
            <a:pPr marL="285750" indent="-285750">
              <a:buFont typeface="Arial" panose="020B0604020202020204" pitchFamily="34" charset="0"/>
              <a:buChar char="•"/>
            </a:pPr>
            <a:endParaRPr lang="en-NZ" sz="1600" dirty="0"/>
          </a:p>
          <a:p>
            <a:pPr marL="285750" indent="-285750">
              <a:buFont typeface="Arial" panose="020B0604020202020204" pitchFamily="34" charset="0"/>
              <a:buChar char="•"/>
            </a:pPr>
            <a:endParaRPr lang="en-NZ" sz="1600" dirty="0" smtClean="0"/>
          </a:p>
          <a:p>
            <a:endParaRPr lang="en-NZ" sz="1600" dirty="0" smtClean="0"/>
          </a:p>
          <a:p>
            <a:endParaRPr lang="en-NZ" sz="1600" dirty="0"/>
          </a:p>
          <a:p>
            <a:endParaRPr lang="en-NZ" sz="1600"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10</a:t>
            </a:fld>
            <a:endParaRPr lang="en-NZ" dirty="0"/>
          </a:p>
        </p:txBody>
      </p:sp>
    </p:spTree>
    <p:extLst>
      <p:ext uri="{BB962C8B-B14F-4D97-AF65-F5344CB8AC3E}">
        <p14:creationId xmlns:p14="http://schemas.microsoft.com/office/powerpoint/2010/main" val="897693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600" dirty="0" smtClean="0"/>
              <a:t>This presentation is about  Learn with us’ </a:t>
            </a:r>
            <a:r>
              <a:rPr lang="en-NZ" sz="1600" dirty="0"/>
              <a:t>t</a:t>
            </a:r>
            <a:r>
              <a:rPr lang="en-NZ" sz="1600" dirty="0" smtClean="0"/>
              <a:t>he education arm of People First</a:t>
            </a:r>
          </a:p>
          <a:p>
            <a:endParaRPr lang="en-NZ" sz="1600" dirty="0" smtClean="0"/>
          </a:p>
          <a:p>
            <a:r>
              <a:rPr lang="en-NZ" sz="1600" dirty="0" smtClean="0"/>
              <a:t>It has 2 parts -  courses to people with learning disability and presentations to professionals such as teachers and support staff</a:t>
            </a:r>
          </a:p>
          <a:p>
            <a:endParaRPr lang="en-NZ" sz="1600" dirty="0" smtClean="0"/>
          </a:p>
          <a:p>
            <a:endParaRPr lang="en-NZ" sz="1600" dirty="0" smtClean="0"/>
          </a:p>
          <a:p>
            <a:r>
              <a:rPr lang="en-NZ" sz="1600" dirty="0" smtClean="0"/>
              <a:t>All the presentations  are delivered by People first members assisted by staff</a:t>
            </a:r>
          </a:p>
          <a:p>
            <a:endParaRPr lang="en-NZ"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11</a:t>
            </a:fld>
            <a:endParaRPr lang="en-NZ" dirty="0"/>
          </a:p>
        </p:txBody>
      </p:sp>
    </p:spTree>
    <p:extLst>
      <p:ext uri="{BB962C8B-B14F-4D97-AF65-F5344CB8AC3E}">
        <p14:creationId xmlns:p14="http://schemas.microsoft.com/office/powerpoint/2010/main" val="2720022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NZ" sz="1600" dirty="0" smtClean="0"/>
              <a:t>Right now</a:t>
            </a:r>
            <a:r>
              <a:rPr lang="en-NZ" sz="1600" baseline="0" dirty="0" smtClean="0"/>
              <a:t> </a:t>
            </a:r>
            <a:r>
              <a:rPr lang="en-NZ" sz="1600" dirty="0" smtClean="0"/>
              <a:t> Learn with us has several courses </a:t>
            </a:r>
          </a:p>
          <a:p>
            <a:pPr marL="171450" indent="-171450">
              <a:buFontTx/>
              <a:buChar char="-"/>
            </a:pPr>
            <a:r>
              <a:rPr lang="en-NZ" sz="1600" baseline="0" dirty="0" smtClean="0"/>
              <a:t> speaking up , the un convention   and work and your rights in </a:t>
            </a:r>
            <a:r>
              <a:rPr lang="en-NZ" sz="1600" baseline="0" dirty="0" err="1" smtClean="0"/>
              <a:t>nz</a:t>
            </a:r>
            <a:endParaRPr lang="en-NZ" sz="1600" baseline="0" dirty="0" smtClean="0"/>
          </a:p>
          <a:p>
            <a:pPr marL="171450" indent="-171450">
              <a:buFontTx/>
              <a:buChar char="-"/>
            </a:pPr>
            <a:endParaRPr lang="en-NZ" sz="1600" baseline="0" dirty="0" smtClean="0"/>
          </a:p>
          <a:p>
            <a:r>
              <a:rPr lang="en-NZ" sz="1600" baseline="0" dirty="0" smtClean="0"/>
              <a:t>Also  we are nearly</a:t>
            </a:r>
            <a:r>
              <a:rPr lang="en-NZ" sz="1600" dirty="0" smtClean="0"/>
              <a:t> finished making  </a:t>
            </a:r>
            <a:r>
              <a:rPr lang="en-NZ" sz="1600" dirty="0"/>
              <a:t> </a:t>
            </a:r>
            <a:r>
              <a:rPr lang="en-NZ" sz="1600" dirty="0" smtClean="0"/>
              <a:t>2 more </a:t>
            </a:r>
            <a:r>
              <a:rPr lang="en-NZ" sz="1600" baseline="0" dirty="0" smtClean="0"/>
              <a:t>courses . </a:t>
            </a:r>
            <a:r>
              <a:rPr lang="en-NZ" sz="1600" dirty="0" smtClean="0"/>
              <a:t>One is about  money.  It is called </a:t>
            </a:r>
            <a:r>
              <a:rPr lang="en-NZ" sz="1600" baseline="0" dirty="0" smtClean="0"/>
              <a:t>money smarts made easy.</a:t>
            </a:r>
          </a:p>
          <a:p>
            <a:endParaRPr lang="en-NZ" sz="1600" dirty="0"/>
          </a:p>
          <a:p>
            <a:r>
              <a:rPr lang="en-NZ" sz="1600" baseline="0" dirty="0" smtClean="0"/>
              <a:t>Another one is a course  to teach people  about abuse and what to do if  happens to them  </a:t>
            </a:r>
            <a:r>
              <a:rPr lang="en-NZ" sz="1600" dirty="0" smtClean="0"/>
              <a:t>. </a:t>
            </a:r>
          </a:p>
          <a:p>
            <a:pPr marL="171450" indent="-171450">
              <a:buFontTx/>
              <a:buChar char="-"/>
            </a:pPr>
            <a:endParaRPr lang="en-NZ" sz="1600" dirty="0"/>
          </a:p>
          <a:p>
            <a:pPr marL="171450" indent="-171450">
              <a:buFontTx/>
              <a:buChar char="-"/>
            </a:pPr>
            <a:r>
              <a:rPr lang="en-NZ" sz="1600" dirty="0" smtClean="0"/>
              <a:t>This course is called keeping safe feeling safe </a:t>
            </a:r>
            <a:endParaRPr lang="en-NZ" sz="1600" baseline="0" dirty="0" smtClean="0"/>
          </a:p>
        </p:txBody>
      </p:sp>
      <p:sp>
        <p:nvSpPr>
          <p:cNvPr id="4" name="Slide Number Placeholder 3"/>
          <p:cNvSpPr>
            <a:spLocks noGrp="1"/>
          </p:cNvSpPr>
          <p:nvPr>
            <p:ph type="sldNum" sz="quarter" idx="10"/>
          </p:nvPr>
        </p:nvSpPr>
        <p:spPr/>
        <p:txBody>
          <a:bodyPr/>
          <a:lstStyle/>
          <a:p>
            <a:fld id="{F2DF1770-8D78-4DA8-83B0-9AE2EFAA5F66}" type="slidenum">
              <a:rPr lang="en-NZ" smtClean="0"/>
              <a:pPr/>
              <a:t>12</a:t>
            </a:fld>
            <a:endParaRPr lang="en-NZ" dirty="0"/>
          </a:p>
        </p:txBody>
      </p:sp>
    </p:spTree>
    <p:extLst>
      <p:ext uri="{BB962C8B-B14F-4D97-AF65-F5344CB8AC3E}">
        <p14:creationId xmlns:p14="http://schemas.microsoft.com/office/powerpoint/2010/main" val="28344354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lnSpc>
                <a:spcPct val="150000"/>
              </a:lnSpc>
              <a:spcBef>
                <a:spcPct val="0"/>
              </a:spcBef>
              <a:buFont typeface="Times New Roman" panose="02020603050405020304" pitchFamily="18" charset="0"/>
              <a:buNone/>
              <a:tabLst>
                <a:tab pos="0" algn="l"/>
                <a:tab pos="438150" algn="l"/>
                <a:tab pos="887413" algn="l"/>
                <a:tab pos="1336675" algn="l"/>
                <a:tab pos="1785938" algn="l"/>
                <a:tab pos="2235200" algn="l"/>
                <a:tab pos="2684463" algn="l"/>
                <a:tab pos="3133725" algn="l"/>
                <a:tab pos="3582988" algn="l"/>
                <a:tab pos="4032250" algn="l"/>
                <a:tab pos="4481513" algn="l"/>
                <a:tab pos="4930775" algn="l"/>
                <a:tab pos="5380038" algn="l"/>
                <a:tab pos="5829300" algn="l"/>
                <a:tab pos="6278563" algn="l"/>
                <a:tab pos="6727825" algn="l"/>
                <a:tab pos="7177088" algn="l"/>
                <a:tab pos="7626350" algn="l"/>
                <a:tab pos="8075613" algn="l"/>
                <a:tab pos="8524875" algn="l"/>
                <a:tab pos="8974138" algn="l"/>
              </a:tabLst>
              <a:defRPr/>
            </a:pPr>
            <a:r>
              <a:rPr lang="en-NZ" sz="1600" baseline="0" dirty="0" smtClean="0">
                <a:ea typeface="+mn-ea"/>
              </a:rPr>
              <a:t>The speaking up course is an introduction to rights and how to speak up for them . </a:t>
            </a:r>
          </a:p>
          <a:p>
            <a:pPr marL="0" indent="0" eaLnBrk="1" hangingPunct="1">
              <a:lnSpc>
                <a:spcPct val="150000"/>
              </a:lnSpc>
              <a:spcBef>
                <a:spcPct val="0"/>
              </a:spcBef>
              <a:buFont typeface="Times New Roman" panose="02020603050405020304" pitchFamily="18" charset="0"/>
              <a:buNone/>
              <a:tabLst>
                <a:tab pos="0" algn="l"/>
                <a:tab pos="438150" algn="l"/>
                <a:tab pos="887413" algn="l"/>
                <a:tab pos="1336675" algn="l"/>
                <a:tab pos="1785938" algn="l"/>
                <a:tab pos="2235200" algn="l"/>
                <a:tab pos="2684463" algn="l"/>
                <a:tab pos="3133725" algn="l"/>
                <a:tab pos="3582988" algn="l"/>
                <a:tab pos="4032250" algn="l"/>
                <a:tab pos="4481513" algn="l"/>
                <a:tab pos="4930775" algn="l"/>
                <a:tab pos="5380038" algn="l"/>
                <a:tab pos="5829300" algn="l"/>
                <a:tab pos="6278563" algn="l"/>
                <a:tab pos="6727825" algn="l"/>
                <a:tab pos="7177088" algn="l"/>
                <a:tab pos="7626350" algn="l"/>
                <a:tab pos="8075613" algn="l"/>
                <a:tab pos="8524875" algn="l"/>
                <a:tab pos="8974138" algn="l"/>
              </a:tabLst>
              <a:defRPr/>
            </a:pPr>
            <a:endParaRPr lang="en-NZ" sz="1600" baseline="0" dirty="0" smtClean="0">
              <a:ea typeface="+mn-ea"/>
            </a:endParaRPr>
          </a:p>
          <a:p>
            <a:pPr marL="0" indent="0" eaLnBrk="1" hangingPunct="1">
              <a:lnSpc>
                <a:spcPct val="150000"/>
              </a:lnSpc>
              <a:spcBef>
                <a:spcPct val="0"/>
              </a:spcBef>
              <a:buFont typeface="Times New Roman" panose="02020603050405020304" pitchFamily="18" charset="0"/>
              <a:buNone/>
              <a:tabLst>
                <a:tab pos="0" algn="l"/>
                <a:tab pos="438150" algn="l"/>
                <a:tab pos="887413" algn="l"/>
                <a:tab pos="1336675" algn="l"/>
                <a:tab pos="1785938" algn="l"/>
                <a:tab pos="2235200" algn="l"/>
                <a:tab pos="2684463" algn="l"/>
                <a:tab pos="3133725" algn="l"/>
                <a:tab pos="3582988" algn="l"/>
                <a:tab pos="4032250" algn="l"/>
                <a:tab pos="4481513" algn="l"/>
                <a:tab pos="4930775" algn="l"/>
                <a:tab pos="5380038" algn="l"/>
                <a:tab pos="5829300" algn="l"/>
                <a:tab pos="6278563" algn="l"/>
                <a:tab pos="6727825" algn="l"/>
                <a:tab pos="7177088" algn="l"/>
                <a:tab pos="7626350" algn="l"/>
                <a:tab pos="8075613" algn="l"/>
                <a:tab pos="8524875" algn="l"/>
                <a:tab pos="8974138" algn="l"/>
              </a:tabLst>
              <a:defRPr/>
            </a:pPr>
            <a:r>
              <a:rPr lang="en-NZ" sz="1600" baseline="0" dirty="0" smtClean="0">
                <a:ea typeface="+mn-ea"/>
              </a:rPr>
              <a:t> ideally the  10 sessions  of the course are delivered over 10 weeks . Some sessions have a speaker from the community </a:t>
            </a:r>
            <a:r>
              <a:rPr lang="en-NZ" sz="1600" dirty="0" smtClean="0"/>
              <a:t>like </a:t>
            </a:r>
            <a:r>
              <a:rPr lang="en-NZ" sz="1600" baseline="0" dirty="0" smtClean="0">
                <a:ea typeface="+mn-ea"/>
              </a:rPr>
              <a:t> the local health and disability advocate  speak at them </a:t>
            </a:r>
            <a:endParaRPr lang="en-NZ" sz="1600" dirty="0" smtClean="0">
              <a:ea typeface="+mn-ea"/>
            </a:endParaRPr>
          </a:p>
          <a:p>
            <a:pPr marL="331788" indent="-331788" eaLnBrk="1" hangingPunct="1">
              <a:lnSpc>
                <a:spcPct val="150000"/>
              </a:lnSpc>
              <a:spcBef>
                <a:spcPct val="0"/>
              </a:spcBef>
              <a:buFont typeface="Times New Roman" panose="02020603050405020304" pitchFamily="18" charset="0"/>
              <a:buNone/>
              <a:tabLst>
                <a:tab pos="333375" algn="l"/>
                <a:tab pos="438150" algn="l"/>
                <a:tab pos="887413" algn="l"/>
                <a:tab pos="1336675" algn="l"/>
                <a:tab pos="1785938" algn="l"/>
                <a:tab pos="2235200" algn="l"/>
                <a:tab pos="2684463" algn="l"/>
                <a:tab pos="3133725" algn="l"/>
                <a:tab pos="3582988" algn="l"/>
                <a:tab pos="4032250" algn="l"/>
                <a:tab pos="4481513" algn="l"/>
                <a:tab pos="4930775" algn="l"/>
                <a:tab pos="5380038" algn="l"/>
                <a:tab pos="5829300" algn="l"/>
                <a:tab pos="6278563" algn="l"/>
                <a:tab pos="6727825" algn="l"/>
                <a:tab pos="7177088" algn="l"/>
                <a:tab pos="7626350" algn="l"/>
                <a:tab pos="8075613" algn="l"/>
                <a:tab pos="8524875" algn="l"/>
                <a:tab pos="8974138" algn="l"/>
              </a:tabLst>
              <a:defRPr/>
            </a:pPr>
            <a:endParaRPr lang="en-NZ" sz="800" dirty="0" smtClean="0">
              <a:ea typeface="+mn-ea"/>
            </a:endParaRPr>
          </a:p>
          <a:p>
            <a:endParaRPr lang="en-NZ"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13</a:t>
            </a:fld>
            <a:endParaRPr lang="en-NZ" dirty="0"/>
          </a:p>
        </p:txBody>
      </p:sp>
    </p:spTree>
    <p:extLst>
      <p:ext uri="{BB962C8B-B14F-4D97-AF65-F5344CB8AC3E}">
        <p14:creationId xmlns:p14="http://schemas.microsoft.com/office/powerpoint/2010/main" val="2155709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600" dirty="0" smtClean="0"/>
              <a:t>The Work and your rights in NZ  course covers basic employment rights and teaches people about what words like Unions  mean</a:t>
            </a:r>
          </a:p>
          <a:p>
            <a:endParaRPr lang="en-NZ" sz="1600" dirty="0" smtClean="0"/>
          </a:p>
          <a:p>
            <a:r>
              <a:rPr lang="en-NZ" sz="1600" dirty="0" smtClean="0"/>
              <a:t> it is great for people to do before they get a job </a:t>
            </a:r>
          </a:p>
          <a:p>
            <a:endParaRPr lang="en-NZ" sz="1600" dirty="0" smtClean="0"/>
          </a:p>
          <a:p>
            <a:r>
              <a:rPr lang="en-NZ" sz="1600" dirty="0" smtClean="0"/>
              <a:t> it was made a few years ago  and sent to all high schools and day</a:t>
            </a:r>
            <a:r>
              <a:rPr lang="en-NZ" sz="1600" baseline="0" dirty="0" smtClean="0"/>
              <a:t> services at the time . </a:t>
            </a:r>
          </a:p>
          <a:p>
            <a:endParaRPr lang="en-NZ" sz="1600" baseline="0" dirty="0" smtClean="0"/>
          </a:p>
          <a:p>
            <a:r>
              <a:rPr lang="en-NZ" sz="1600" baseline="0" dirty="0" smtClean="0"/>
              <a:t>We still get lots of request for it today </a:t>
            </a:r>
          </a:p>
          <a:p>
            <a:endParaRPr lang="en-NZ" sz="1600" baseline="0" dirty="0" smtClean="0"/>
          </a:p>
          <a:p>
            <a:r>
              <a:rPr lang="en-NZ" sz="1600" baseline="0" dirty="0" smtClean="0"/>
              <a:t> it goes well with the easy read employment agreement we made. </a:t>
            </a:r>
          </a:p>
          <a:p>
            <a:endParaRPr lang="en-NZ" sz="1600" baseline="0" dirty="0" smtClean="0"/>
          </a:p>
          <a:p>
            <a:r>
              <a:rPr lang="en-NZ" sz="1600" baseline="0" dirty="0" smtClean="0"/>
              <a:t>The information for this course  is on the People First web site under resources -  we have made it available so either people first  or other people  can deliver this course </a:t>
            </a:r>
          </a:p>
          <a:p>
            <a:endParaRPr lang="en-NZ" baseline="0" dirty="0" smtClean="0"/>
          </a:p>
          <a:p>
            <a:endParaRPr lang="en-NZ"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14</a:t>
            </a:fld>
            <a:endParaRPr lang="en-NZ" dirty="0"/>
          </a:p>
        </p:txBody>
      </p:sp>
    </p:spTree>
    <p:extLst>
      <p:ext uri="{BB962C8B-B14F-4D97-AF65-F5344CB8AC3E}">
        <p14:creationId xmlns:p14="http://schemas.microsoft.com/office/powerpoint/2010/main" val="32838346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600" dirty="0" smtClean="0"/>
              <a:t>The UN convention course is about the rights in the  convention.  </a:t>
            </a:r>
          </a:p>
          <a:p>
            <a:endParaRPr lang="en-NZ" sz="1600" dirty="0"/>
          </a:p>
          <a:p>
            <a:r>
              <a:rPr lang="en-NZ" sz="1600" dirty="0" smtClean="0"/>
              <a:t> we use fun ways to learn like quiz's, role plays and watching a film  of a great  presentation some Dunedin members did some time ago .  </a:t>
            </a:r>
          </a:p>
          <a:p>
            <a:endParaRPr lang="en-NZ" sz="1600" dirty="0"/>
          </a:p>
          <a:p>
            <a:r>
              <a:rPr lang="en-NZ" sz="1600" dirty="0" smtClean="0"/>
              <a:t>The  presenters try to get the people on the course to relate the right to their  life . This helps makes the rights real.</a:t>
            </a:r>
            <a:endParaRPr lang="en-NZ" sz="1600"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15</a:t>
            </a:fld>
            <a:endParaRPr lang="en-NZ" dirty="0"/>
          </a:p>
        </p:txBody>
      </p:sp>
    </p:spTree>
    <p:extLst>
      <p:ext uri="{BB962C8B-B14F-4D97-AF65-F5344CB8AC3E}">
        <p14:creationId xmlns:p14="http://schemas.microsoft.com/office/powerpoint/2010/main" val="3118239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531271"/>
            <a:ext cx="5438140" cy="4650869"/>
          </a:xfrm>
        </p:spPr>
        <p:txBody>
          <a:bodyPr/>
          <a:lstStyle/>
          <a:p>
            <a:r>
              <a:rPr lang="en-NZ" sz="1600" dirty="0" smtClean="0"/>
              <a:t>The keeping safe feeling safe course is about teaching what abuse is and what to do if it happens .  </a:t>
            </a:r>
          </a:p>
          <a:p>
            <a:endParaRPr lang="en-NZ" sz="1600" dirty="0"/>
          </a:p>
          <a:p>
            <a:r>
              <a:rPr lang="en-NZ" sz="1600" dirty="0" smtClean="0"/>
              <a:t>We know lots of people with learning disability have had  abuse happen to them .  </a:t>
            </a:r>
            <a:r>
              <a:rPr lang="en-NZ" sz="1600" dirty="0"/>
              <a:t>W</a:t>
            </a:r>
            <a:r>
              <a:rPr lang="en-NZ" sz="1600" dirty="0" smtClean="0"/>
              <a:t>e wanted to do something to change this.</a:t>
            </a:r>
          </a:p>
          <a:p>
            <a:endParaRPr lang="en-NZ" sz="1600" dirty="0"/>
          </a:p>
          <a:p>
            <a:r>
              <a:rPr lang="en-NZ" sz="1600" dirty="0" smtClean="0"/>
              <a:t> this course also has people from the community speaking at it  like the Police and other services from the local community</a:t>
            </a:r>
          </a:p>
          <a:p>
            <a:endParaRPr lang="en-NZ" sz="1600" dirty="0"/>
          </a:p>
          <a:p>
            <a:r>
              <a:rPr lang="en-NZ" sz="1600" dirty="0" smtClean="0"/>
              <a:t> we are about to hold a training session so we will have trained people to deliver the course in some parts of NZ. After that we will be able to start delivering the course. </a:t>
            </a:r>
          </a:p>
          <a:p>
            <a:endParaRPr lang="en-NZ" sz="1600" dirty="0"/>
          </a:p>
          <a:p>
            <a:r>
              <a:rPr lang="en-NZ" sz="1600" dirty="0" smtClean="0"/>
              <a:t> It is part of a bigger project which also  works to make sure the services people with may need know how to provide their services in ways that </a:t>
            </a:r>
            <a:r>
              <a:rPr lang="en-NZ" sz="1600" smtClean="0"/>
              <a:t>work .</a:t>
            </a:r>
            <a:endParaRPr lang="en-NZ" sz="1600" dirty="0" smtClean="0"/>
          </a:p>
          <a:p>
            <a:endParaRPr lang="en-NZ" sz="1600" dirty="0"/>
          </a:p>
          <a:p>
            <a:endParaRPr lang="en-NZ"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16</a:t>
            </a:fld>
            <a:endParaRPr lang="en-NZ" dirty="0"/>
          </a:p>
        </p:txBody>
      </p:sp>
    </p:spTree>
    <p:extLst>
      <p:ext uri="{BB962C8B-B14F-4D97-AF65-F5344CB8AC3E}">
        <p14:creationId xmlns:p14="http://schemas.microsoft.com/office/powerpoint/2010/main" val="34910431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768" y="4531271"/>
            <a:ext cx="5438140" cy="4650869"/>
          </a:xfrm>
        </p:spPr>
        <p:txBody>
          <a:bodyPr/>
          <a:lstStyle/>
          <a:p>
            <a:r>
              <a:rPr lang="en-NZ" sz="1600" dirty="0" smtClean="0"/>
              <a:t>We have been working  in partnership with Massey University’s Financial Education Centre in Wellington  to change their course called money smarts to work for people with learning disability </a:t>
            </a:r>
          </a:p>
          <a:p>
            <a:endParaRPr lang="en-NZ" sz="1600" dirty="0"/>
          </a:p>
          <a:p>
            <a:r>
              <a:rPr lang="en-NZ" sz="1600" dirty="0" smtClean="0"/>
              <a:t>This course has 4 parts to it – and covers things like where does my money come from , where does my money go , spending and saving my money and  keeping my money safe.</a:t>
            </a:r>
          </a:p>
          <a:p>
            <a:endParaRPr lang="en-NZ" sz="1600" dirty="0"/>
          </a:p>
          <a:p>
            <a:r>
              <a:rPr lang="en-NZ" sz="1600" dirty="0" smtClean="0"/>
              <a:t>We are trialling the course  with 6 members at the moment . The trial is happening at Massey university , wellington . We think this is the first time in NZ  people with learning disability have ever learnt in a classroom in a university . </a:t>
            </a:r>
          </a:p>
          <a:p>
            <a:endParaRPr lang="en-NZ" sz="1600" dirty="0"/>
          </a:p>
          <a:p>
            <a:r>
              <a:rPr lang="en-NZ" sz="1600" dirty="0" smtClean="0"/>
              <a:t>We would like to  thanks </a:t>
            </a:r>
            <a:r>
              <a:rPr lang="en-NZ" sz="1600" dirty="0"/>
              <a:t> </a:t>
            </a:r>
            <a:r>
              <a:rPr lang="en-NZ" sz="1600" dirty="0" smtClean="0"/>
              <a:t>IHC foundation for the money to make the course </a:t>
            </a:r>
          </a:p>
          <a:p>
            <a:endParaRPr lang="en-NZ" sz="1600" dirty="0"/>
          </a:p>
          <a:p>
            <a:endParaRPr lang="en-NZ" sz="1600" dirty="0"/>
          </a:p>
          <a:p>
            <a:pPr marL="914400" marR="0" lvl="2" indent="0" algn="l" defTabSz="914400" rtl="0" eaLnBrk="1" fontAlgn="auto" latinLnBrk="0" hangingPunct="1">
              <a:lnSpc>
                <a:spcPct val="100000"/>
              </a:lnSpc>
              <a:spcBef>
                <a:spcPts val="0"/>
              </a:spcBef>
              <a:spcAft>
                <a:spcPts val="0"/>
              </a:spcAft>
              <a:buClrTx/>
              <a:buSzTx/>
              <a:buFontTx/>
              <a:buNone/>
              <a:tabLst/>
              <a:defRPr/>
            </a:pPr>
            <a:endParaRPr lang="en-NZ" sz="2800" b="1" kern="0" dirty="0" smtClean="0"/>
          </a:p>
          <a:p>
            <a:pPr lvl="2"/>
            <a:endParaRPr lang="en-NZ" sz="2800" b="1" dirty="0" smtClean="0"/>
          </a:p>
          <a:p>
            <a:pPr lvl="2"/>
            <a:endParaRPr lang="en-NZ" sz="2800" b="1" dirty="0" smtClean="0"/>
          </a:p>
          <a:p>
            <a:endParaRPr lang="en-NZ"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17</a:t>
            </a:fld>
            <a:endParaRPr lang="en-NZ" dirty="0"/>
          </a:p>
        </p:txBody>
      </p:sp>
    </p:spTree>
    <p:extLst>
      <p:ext uri="{BB962C8B-B14F-4D97-AF65-F5344CB8AC3E}">
        <p14:creationId xmlns:p14="http://schemas.microsoft.com/office/powerpoint/2010/main" val="38751431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600" dirty="0" smtClean="0"/>
              <a:t>People First often presents  to people working in the sector  about what works for people with learning disability   and members tell their stories about how things like their schooling was for them .  </a:t>
            </a:r>
          </a:p>
          <a:p>
            <a:endParaRPr lang="en-NZ" sz="1600" dirty="0"/>
          </a:p>
          <a:p>
            <a:r>
              <a:rPr lang="en-NZ" sz="1600" dirty="0"/>
              <a:t>t</a:t>
            </a:r>
            <a:r>
              <a:rPr lang="en-NZ" sz="1600" baseline="0" dirty="0" smtClean="0"/>
              <a:t>his as an area we want to keep growing . We are looking at making  information  about communication and how to change your service to be better for people with learning disability  so that we can present to  people like the Police, doctors , teachers and lawyers.</a:t>
            </a:r>
          </a:p>
          <a:p>
            <a:endParaRPr lang="en-NZ" sz="1600" baseline="0" dirty="0" smtClean="0"/>
          </a:p>
          <a:p>
            <a:r>
              <a:rPr lang="en-NZ" sz="1600" baseline="0" dirty="0" smtClean="0"/>
              <a:t> we get told that hearing information  from people who have learning disability themselves works well to get people thinking and to make changes to how they work.</a:t>
            </a:r>
            <a:endParaRPr lang="en-NZ" sz="1600"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18</a:t>
            </a:fld>
            <a:endParaRPr lang="en-NZ" dirty="0"/>
          </a:p>
        </p:txBody>
      </p:sp>
    </p:spTree>
    <p:extLst>
      <p:ext uri="{BB962C8B-B14F-4D97-AF65-F5344CB8AC3E}">
        <p14:creationId xmlns:p14="http://schemas.microsoft.com/office/powerpoint/2010/main" val="14746520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600" dirty="0" smtClean="0"/>
          </a:p>
          <a:p>
            <a:r>
              <a:rPr lang="en-NZ" sz="1600" dirty="0" smtClean="0"/>
              <a:t>We would like to say the Learn with us  courses are free but  they all cost money . Sometimes People first gets money to deliver them and sometimes other organisations contract People First to deliver them.</a:t>
            </a:r>
          </a:p>
          <a:p>
            <a:endParaRPr lang="en-NZ" sz="1600" dirty="0" smtClean="0"/>
          </a:p>
          <a:p>
            <a:r>
              <a:rPr lang="en-NZ" sz="1600" dirty="0"/>
              <a:t> </a:t>
            </a:r>
            <a:r>
              <a:rPr lang="en-NZ" sz="1600" dirty="0" smtClean="0"/>
              <a:t>if anyone is interested in having a course then we try to work out a way this can happen </a:t>
            </a:r>
          </a:p>
          <a:p>
            <a:endParaRPr lang="en-NZ" sz="1600" dirty="0"/>
          </a:p>
          <a:p>
            <a:r>
              <a:rPr lang="en-NZ" sz="1600" dirty="0" smtClean="0"/>
              <a:t>To </a:t>
            </a:r>
            <a:r>
              <a:rPr lang="en-NZ" sz="1600" baseline="0" dirty="0" smtClean="0"/>
              <a:t> find out more  about any part of learn with us  you can contact the national office of people first or come and see us at our information stall during the conference </a:t>
            </a:r>
            <a:endParaRPr lang="en-NZ" sz="1600"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19</a:t>
            </a:fld>
            <a:endParaRPr lang="en-NZ" dirty="0"/>
          </a:p>
        </p:txBody>
      </p:sp>
    </p:spTree>
    <p:extLst>
      <p:ext uri="{BB962C8B-B14F-4D97-AF65-F5344CB8AC3E}">
        <p14:creationId xmlns:p14="http://schemas.microsoft.com/office/powerpoint/2010/main" val="1018706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600" dirty="0" smtClean="0"/>
              <a:t>My name is David</a:t>
            </a:r>
            <a:r>
              <a:rPr lang="en-US" sz="1600" baseline="0" dirty="0" smtClean="0"/>
              <a:t> King</a:t>
            </a:r>
          </a:p>
          <a:p>
            <a:pPr>
              <a:spcBef>
                <a:spcPct val="0"/>
              </a:spcBef>
            </a:pPr>
            <a:endParaRPr lang="en-US" sz="1600" dirty="0"/>
          </a:p>
          <a:p>
            <a:pPr>
              <a:spcBef>
                <a:spcPct val="0"/>
              </a:spcBef>
            </a:pPr>
            <a:r>
              <a:rPr lang="en-US" sz="1600" dirty="0" smtClean="0"/>
              <a:t> I live in Dunedin</a:t>
            </a:r>
            <a:r>
              <a:rPr lang="en-US" sz="1600" baseline="0" dirty="0" smtClean="0"/>
              <a:t> </a:t>
            </a:r>
            <a:r>
              <a:rPr lang="en-US" sz="1600" dirty="0" smtClean="0"/>
              <a:t>and I am the</a:t>
            </a:r>
            <a:r>
              <a:rPr lang="en-US" sz="1600" baseline="0" dirty="0" smtClean="0"/>
              <a:t> Southern </a:t>
            </a:r>
            <a:r>
              <a:rPr lang="en-US" sz="1600" dirty="0" smtClean="0"/>
              <a:t>President of People First NZ .</a:t>
            </a:r>
          </a:p>
          <a:p>
            <a:pPr>
              <a:spcBef>
                <a:spcPct val="0"/>
              </a:spcBef>
            </a:pPr>
            <a:endParaRPr lang="en-US" sz="1600" dirty="0"/>
          </a:p>
          <a:p>
            <a:pPr>
              <a:spcBef>
                <a:spcPct val="0"/>
              </a:spcBef>
            </a:pPr>
            <a:r>
              <a:rPr lang="en-US" sz="1600" dirty="0" smtClean="0"/>
              <a:t>I am a member of my services advisory board , the </a:t>
            </a:r>
            <a:r>
              <a:rPr lang="en-US" sz="1600" dirty="0" err="1" smtClean="0"/>
              <a:t>carers</a:t>
            </a:r>
            <a:r>
              <a:rPr lang="en-US" sz="1600" dirty="0" smtClean="0"/>
              <a:t> group and DPA  here in Dunedin</a:t>
            </a:r>
          </a:p>
          <a:p>
            <a:pPr>
              <a:spcBef>
                <a:spcPct val="0"/>
              </a:spcBef>
            </a:pPr>
            <a:endParaRPr lang="en-US" sz="1600" dirty="0"/>
          </a:p>
          <a:p>
            <a:pPr>
              <a:spcBef>
                <a:spcPct val="0"/>
              </a:spcBef>
            </a:pPr>
            <a:r>
              <a:rPr lang="en-US" sz="1600" dirty="0" smtClean="0"/>
              <a:t>I am the </a:t>
            </a:r>
            <a:r>
              <a:rPr lang="en-US" sz="1600" dirty="0" err="1" smtClean="0"/>
              <a:t>carer</a:t>
            </a:r>
            <a:r>
              <a:rPr lang="en-US" sz="1600" dirty="0" smtClean="0"/>
              <a:t> for my mother.</a:t>
            </a:r>
          </a:p>
          <a:p>
            <a:pPr>
              <a:spcBef>
                <a:spcPct val="0"/>
              </a:spcBef>
            </a:pPr>
            <a:endParaRPr lang="en-US" sz="1600" dirty="0"/>
          </a:p>
          <a:p>
            <a:pPr>
              <a:spcBef>
                <a:spcPct val="0"/>
              </a:spcBef>
            </a:pPr>
            <a:r>
              <a:rPr lang="en-US" sz="1600" dirty="0" smtClean="0"/>
              <a:t> I represent  People First on the Ministry of health improving the health outcomes for people with learning disability group.</a:t>
            </a:r>
          </a:p>
          <a:p>
            <a:pPr>
              <a:spcBef>
                <a:spcPct val="0"/>
              </a:spcBef>
            </a:pPr>
            <a:endParaRPr lang="en-US" sz="1600" dirty="0" smtClean="0"/>
          </a:p>
          <a:p>
            <a:pPr>
              <a:spcBef>
                <a:spcPct val="0"/>
              </a:spcBef>
            </a:pPr>
            <a:r>
              <a:rPr lang="en-US" sz="1600" dirty="0" smtClean="0"/>
              <a:t> I like listening to music and watching DVDs</a:t>
            </a:r>
          </a:p>
          <a:p>
            <a:pPr>
              <a:spcBef>
                <a:spcPct val="0"/>
              </a:spcBef>
            </a:pPr>
            <a:endParaRPr lang="en-US" sz="1600" dirty="0"/>
          </a:p>
          <a:p>
            <a:pPr>
              <a:spcBef>
                <a:spcPct val="0"/>
              </a:spcBef>
            </a:pPr>
            <a:endParaRPr lang="en-US" sz="1600" dirty="0" smtClean="0"/>
          </a:p>
          <a:p>
            <a:pPr>
              <a:spcBef>
                <a:spcPct val="0"/>
              </a:spcBef>
            </a:pPr>
            <a:endParaRPr lang="en-US" sz="1600" dirty="0"/>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8B34F0-F75F-4FDA-8903-94D9FAB49A8E}" type="slidenum">
              <a:rPr lang="en-NZ">
                <a:latin typeface="Tahoma" pitchFamily="34" charset="0"/>
              </a:rPr>
              <a:pPr/>
              <a:t>2</a:t>
            </a:fld>
            <a:endParaRPr lang="en-NZ" dirty="0">
              <a:latin typeface="Tahoma" pitchFamily="34" charset="0"/>
            </a:endParaRPr>
          </a:p>
        </p:txBody>
      </p:sp>
    </p:spTree>
    <p:extLst>
      <p:ext uri="{BB962C8B-B14F-4D97-AF65-F5344CB8AC3E}">
        <p14:creationId xmlns:p14="http://schemas.microsoft.com/office/powerpoint/2010/main" val="4086629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600" dirty="0" smtClean="0"/>
              <a:t>Thank you</a:t>
            </a:r>
            <a:r>
              <a:rPr lang="en-NZ" sz="1600" baseline="0" dirty="0" smtClean="0"/>
              <a:t> for listening today. </a:t>
            </a:r>
          </a:p>
          <a:p>
            <a:endParaRPr lang="en-NZ" sz="1600" baseline="0" dirty="0" smtClean="0"/>
          </a:p>
          <a:p>
            <a:r>
              <a:rPr lang="en-NZ" sz="1600" baseline="0" dirty="0" smtClean="0"/>
              <a:t>I hope we have given you something to think about!  </a:t>
            </a:r>
          </a:p>
          <a:p>
            <a:endParaRPr lang="en-NZ" sz="1600" baseline="0" dirty="0" smtClean="0"/>
          </a:p>
          <a:p>
            <a:r>
              <a:rPr lang="en-NZ" sz="1600" baseline="0" dirty="0" smtClean="0"/>
              <a:t>Enjoy the rest of the conference thank you </a:t>
            </a:r>
            <a:endParaRPr lang="en-NZ" sz="1600"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20</a:t>
            </a:fld>
            <a:endParaRPr lang="en-NZ" dirty="0"/>
          </a:p>
        </p:txBody>
      </p:sp>
    </p:spTree>
    <p:extLst>
      <p:ext uri="{BB962C8B-B14F-4D97-AF65-F5344CB8AC3E}">
        <p14:creationId xmlns:p14="http://schemas.microsoft.com/office/powerpoint/2010/main" val="3769451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600" dirty="0" smtClean="0"/>
              <a:t>HI  I am Kayla</a:t>
            </a:r>
            <a:r>
              <a:rPr lang="en-US" sz="1600" baseline="0" dirty="0" smtClean="0"/>
              <a:t> le </a:t>
            </a:r>
            <a:r>
              <a:rPr lang="en-US" sz="1600" baseline="0" dirty="0" err="1" smtClean="0"/>
              <a:t>Gros</a:t>
            </a:r>
            <a:r>
              <a:rPr lang="en-US" sz="1600" baseline="0" dirty="0" smtClean="0"/>
              <a:t>   from Christchurch</a:t>
            </a:r>
            <a:endParaRPr lang="en-US" sz="1600" dirty="0"/>
          </a:p>
          <a:p>
            <a:r>
              <a:rPr lang="en-US" sz="1600" dirty="0" smtClean="0"/>
              <a:t> </a:t>
            </a:r>
            <a:endParaRPr lang="en-US" sz="1600" dirty="0"/>
          </a:p>
          <a:p>
            <a:r>
              <a:rPr lang="en-US" sz="1600" dirty="0" smtClean="0"/>
              <a:t>I attend </a:t>
            </a:r>
            <a:r>
              <a:rPr lang="en-NZ" sz="1600" dirty="0" err="1" smtClean="0"/>
              <a:t>Skillwise</a:t>
            </a:r>
            <a:r>
              <a:rPr lang="en-NZ" sz="1600" dirty="0"/>
              <a:t> </a:t>
            </a:r>
            <a:r>
              <a:rPr lang="en-NZ" sz="1600" dirty="0" smtClean="0"/>
              <a:t>Christchurch </a:t>
            </a:r>
          </a:p>
          <a:p>
            <a:endParaRPr lang="en-NZ" sz="1600" dirty="0"/>
          </a:p>
          <a:p>
            <a:r>
              <a:rPr lang="en-NZ" sz="1600" dirty="0" smtClean="0"/>
              <a:t> </a:t>
            </a:r>
            <a:r>
              <a:rPr lang="en-NZ" sz="1600" dirty="0"/>
              <a:t>first heard about People First at Speaking up Course in 2010. </a:t>
            </a:r>
            <a:endParaRPr lang="en-NZ" sz="1600" dirty="0" smtClean="0"/>
          </a:p>
          <a:p>
            <a:endParaRPr lang="en-NZ" sz="1600" dirty="0"/>
          </a:p>
          <a:p>
            <a:r>
              <a:rPr lang="en-NZ" sz="1600" dirty="0" smtClean="0"/>
              <a:t>I </a:t>
            </a:r>
            <a:r>
              <a:rPr lang="en-NZ" sz="1600" dirty="0"/>
              <a:t>joined People First and was elected as President of the Christchurch Local group in 2012</a:t>
            </a:r>
            <a:r>
              <a:rPr lang="en-NZ" sz="1600" dirty="0" smtClean="0"/>
              <a:t>.</a:t>
            </a:r>
          </a:p>
          <a:p>
            <a:endParaRPr lang="en-NZ" sz="1600" dirty="0"/>
          </a:p>
          <a:p>
            <a:r>
              <a:rPr lang="en-NZ" sz="1600" dirty="0" smtClean="0"/>
              <a:t> I </a:t>
            </a:r>
            <a:r>
              <a:rPr lang="en-NZ" sz="1600" dirty="0"/>
              <a:t>am now in my second term as President. </a:t>
            </a:r>
            <a:endParaRPr lang="en-NZ" sz="1600" dirty="0" smtClean="0"/>
          </a:p>
          <a:p>
            <a:endParaRPr lang="en-NZ" sz="1600" dirty="0"/>
          </a:p>
          <a:p>
            <a:r>
              <a:rPr lang="en-NZ" sz="1600" dirty="0" smtClean="0"/>
              <a:t>I </a:t>
            </a:r>
            <a:r>
              <a:rPr lang="en-NZ" sz="1600" dirty="0"/>
              <a:t>have been in the </a:t>
            </a:r>
            <a:r>
              <a:rPr lang="en-NZ" sz="1600" dirty="0" err="1"/>
              <a:t>Midsouth</a:t>
            </a:r>
            <a:r>
              <a:rPr lang="en-NZ" sz="1600" dirty="0"/>
              <a:t> leadership Group and really enjoyed it</a:t>
            </a:r>
            <a:r>
              <a:rPr lang="en-NZ" sz="1600" dirty="0" smtClean="0"/>
              <a:t>.</a:t>
            </a:r>
          </a:p>
          <a:p>
            <a:endParaRPr lang="en-NZ" sz="1600" dirty="0"/>
          </a:p>
          <a:p>
            <a:r>
              <a:rPr lang="en-NZ" sz="1600" dirty="0"/>
              <a:t> I have been a co presenter at Speaking Up course and look forward to doing it again in the future.</a:t>
            </a:r>
          </a:p>
          <a:p>
            <a:pPr>
              <a:spcBef>
                <a:spcPct val="0"/>
              </a:spcBef>
            </a:pPr>
            <a:endParaRPr lang="en-US" sz="1600" dirty="0" smtClean="0"/>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8B34F0-F75F-4FDA-8903-94D9FAB49A8E}" type="slidenum">
              <a:rPr lang="en-NZ">
                <a:latin typeface="Tahoma" pitchFamily="34" charset="0"/>
              </a:rPr>
              <a:pPr/>
              <a:t>3</a:t>
            </a:fld>
            <a:endParaRPr lang="en-NZ" dirty="0">
              <a:latin typeface="Tahoma" pitchFamily="34" charset="0"/>
            </a:endParaRPr>
          </a:p>
        </p:txBody>
      </p:sp>
    </p:spTree>
    <p:extLst>
      <p:ext uri="{BB962C8B-B14F-4D97-AF65-F5344CB8AC3E}">
        <p14:creationId xmlns:p14="http://schemas.microsoft.com/office/powerpoint/2010/main" val="296021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600" dirty="0" smtClean="0"/>
              <a:t>HI  I am William</a:t>
            </a:r>
            <a:r>
              <a:rPr lang="en-US" sz="1600" baseline="0" dirty="0" smtClean="0"/>
              <a:t> </a:t>
            </a:r>
            <a:r>
              <a:rPr lang="en-US" sz="1600" baseline="0" dirty="0" err="1" smtClean="0"/>
              <a:t>Luskie</a:t>
            </a:r>
            <a:r>
              <a:rPr lang="en-US" sz="1600" baseline="0" dirty="0" smtClean="0"/>
              <a:t>   I live here in Dunedin</a:t>
            </a:r>
            <a:r>
              <a:rPr lang="en-NZ" sz="1600" dirty="0"/>
              <a:t> </a:t>
            </a:r>
            <a:r>
              <a:rPr lang="en-NZ" sz="1600" dirty="0" smtClean="0"/>
              <a:t> and have been a  </a:t>
            </a:r>
            <a:r>
              <a:rPr lang="en-NZ" sz="1600" dirty="0"/>
              <a:t>people first member for several years.</a:t>
            </a:r>
          </a:p>
          <a:p>
            <a:r>
              <a:rPr lang="en-NZ" sz="1600" dirty="0"/>
              <a:t> </a:t>
            </a:r>
          </a:p>
          <a:p>
            <a:r>
              <a:rPr lang="en-NZ" sz="1600" dirty="0" smtClean="0"/>
              <a:t>I am the Vice </a:t>
            </a:r>
            <a:r>
              <a:rPr lang="en-NZ" sz="1600" dirty="0"/>
              <a:t>President of </a:t>
            </a:r>
            <a:r>
              <a:rPr lang="en-NZ" sz="1600" dirty="0" smtClean="0"/>
              <a:t>the  Dunedin group</a:t>
            </a:r>
            <a:endParaRPr lang="en-NZ" sz="1600" dirty="0"/>
          </a:p>
          <a:p>
            <a:r>
              <a:rPr lang="en-US" sz="1600" dirty="0"/>
              <a:t> I represent People first on the </a:t>
            </a:r>
            <a:r>
              <a:rPr lang="en-US" sz="1600" dirty="0" smtClean="0"/>
              <a:t>MOH  consumer </a:t>
            </a:r>
            <a:r>
              <a:rPr lang="en-US" sz="1600" dirty="0"/>
              <a:t>consortium</a:t>
            </a:r>
          </a:p>
          <a:p>
            <a:endParaRPr lang="en-NZ" sz="1600" dirty="0" smtClean="0"/>
          </a:p>
          <a:p>
            <a:r>
              <a:rPr lang="en-NZ" sz="1600" dirty="0" smtClean="0"/>
              <a:t>I am a Consumer </a:t>
            </a:r>
            <a:r>
              <a:rPr lang="en-NZ" sz="1600" dirty="0"/>
              <a:t>Advisor for the </a:t>
            </a:r>
            <a:r>
              <a:rPr lang="en-NZ" sz="1600" dirty="0" smtClean="0"/>
              <a:t>Southern DHB  and I was </a:t>
            </a:r>
            <a:r>
              <a:rPr lang="en-NZ" sz="1600" dirty="0"/>
              <a:t>involved in Empowering People Otago</a:t>
            </a:r>
          </a:p>
          <a:p>
            <a:endParaRPr lang="en-NZ" sz="1600" dirty="0" smtClean="0"/>
          </a:p>
          <a:p>
            <a:r>
              <a:rPr lang="en-NZ" sz="1600" dirty="0" smtClean="0"/>
              <a:t>I  will </a:t>
            </a:r>
            <a:r>
              <a:rPr lang="en-NZ" sz="1600" dirty="0"/>
              <a:t>be </a:t>
            </a:r>
            <a:r>
              <a:rPr lang="en-NZ" sz="1600" dirty="0" smtClean="0"/>
              <a:t>a co presenter  delivering a speaking up course in Oamaru </a:t>
            </a:r>
            <a:r>
              <a:rPr lang="en-NZ" sz="1600" dirty="0"/>
              <a:t>next month </a:t>
            </a:r>
            <a:endParaRPr lang="en-NZ" sz="1600" dirty="0" smtClean="0"/>
          </a:p>
          <a:p>
            <a:endParaRPr lang="en-NZ" sz="1600" dirty="0" smtClean="0"/>
          </a:p>
          <a:p>
            <a:r>
              <a:rPr lang="en-NZ" sz="1600" dirty="0" smtClean="0"/>
              <a:t>I have a strong </a:t>
            </a:r>
            <a:r>
              <a:rPr lang="en-NZ" sz="1600" dirty="0"/>
              <a:t>interest in the UN </a:t>
            </a:r>
            <a:r>
              <a:rPr lang="en-NZ" sz="1600" dirty="0" smtClean="0"/>
              <a:t>Convention and </a:t>
            </a:r>
            <a:r>
              <a:rPr lang="en-NZ" sz="1600" dirty="0"/>
              <a:t>how it is interpreted by Government and services.</a:t>
            </a:r>
          </a:p>
          <a:p>
            <a:pPr>
              <a:spcBef>
                <a:spcPct val="0"/>
              </a:spcBef>
            </a:pPr>
            <a:endParaRPr lang="en-US" sz="1600" baseline="0" dirty="0" smtClean="0"/>
          </a:p>
          <a:p>
            <a:pPr>
              <a:spcBef>
                <a:spcPct val="0"/>
              </a:spcBef>
            </a:pPr>
            <a:endParaRPr lang="en-US" sz="1600" baseline="0" dirty="0" smtClean="0"/>
          </a:p>
          <a:p>
            <a:pPr>
              <a:spcBef>
                <a:spcPct val="0"/>
              </a:spcBef>
            </a:pPr>
            <a:r>
              <a:rPr lang="en-US" sz="1600" dirty="0" smtClean="0"/>
              <a:t> </a:t>
            </a:r>
            <a:endParaRPr lang="en-US" sz="1600" dirty="0"/>
          </a:p>
          <a:p>
            <a:pPr>
              <a:spcBef>
                <a:spcPct val="0"/>
              </a:spcBef>
            </a:pPr>
            <a:r>
              <a:rPr lang="en-US" sz="1600" dirty="0" smtClean="0"/>
              <a:t> </a:t>
            </a:r>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8B34F0-F75F-4FDA-8903-94D9FAB49A8E}" type="slidenum">
              <a:rPr lang="en-NZ">
                <a:latin typeface="Tahoma" pitchFamily="34" charset="0"/>
              </a:rPr>
              <a:pPr/>
              <a:t>4</a:t>
            </a:fld>
            <a:endParaRPr lang="en-NZ" dirty="0">
              <a:latin typeface="Tahoma" pitchFamily="34" charset="0"/>
            </a:endParaRPr>
          </a:p>
        </p:txBody>
      </p:sp>
    </p:spTree>
    <p:extLst>
      <p:ext uri="{BB962C8B-B14F-4D97-AF65-F5344CB8AC3E}">
        <p14:creationId xmlns:p14="http://schemas.microsoft.com/office/powerpoint/2010/main" val="77800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8B34F0-F75F-4FDA-8903-94D9FAB49A8E}" type="slidenum">
              <a:rPr lang="en-NZ">
                <a:latin typeface="Tahoma" pitchFamily="34" charset="0"/>
              </a:rPr>
              <a:pPr/>
              <a:t>5</a:t>
            </a:fld>
            <a:endParaRPr lang="en-NZ" dirty="0">
              <a:latin typeface="Tahoma" pitchFamily="34" charset="0"/>
            </a:endParaRPr>
          </a:p>
        </p:txBody>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1600" dirty="0" smtClean="0"/>
              <a:t>Hi I am Olivia Bovey  and I am from Christchurch. </a:t>
            </a:r>
          </a:p>
          <a:p>
            <a:pPr>
              <a:spcBef>
                <a:spcPct val="0"/>
              </a:spcBef>
            </a:pPr>
            <a:endParaRPr lang="en-US" sz="1600" dirty="0" smtClean="0"/>
          </a:p>
          <a:p>
            <a:pPr>
              <a:spcBef>
                <a:spcPct val="0"/>
              </a:spcBef>
            </a:pPr>
            <a:r>
              <a:rPr lang="en-US" sz="1600" dirty="0" smtClean="0"/>
              <a:t>I joined  People First </a:t>
            </a:r>
            <a:r>
              <a:rPr lang="en-US" sz="1600" dirty="0"/>
              <a:t> </a:t>
            </a:r>
            <a:r>
              <a:rPr lang="en-US" sz="1600" dirty="0" smtClean="0"/>
              <a:t>2 years ago after attending a speaking up course. </a:t>
            </a:r>
          </a:p>
          <a:p>
            <a:pPr>
              <a:spcBef>
                <a:spcPct val="0"/>
              </a:spcBef>
            </a:pPr>
            <a:endParaRPr lang="en-US" sz="1600" dirty="0"/>
          </a:p>
          <a:p>
            <a:pPr>
              <a:spcBef>
                <a:spcPct val="0"/>
              </a:spcBef>
            </a:pPr>
            <a:r>
              <a:rPr lang="en-US" sz="1600" dirty="0" smtClean="0"/>
              <a:t>Being a member has changed my life.  It has changed they way I think about myself for the better</a:t>
            </a:r>
          </a:p>
          <a:p>
            <a:pPr>
              <a:spcBef>
                <a:spcPct val="0"/>
              </a:spcBef>
            </a:pPr>
            <a:endParaRPr lang="en-US" sz="1600" dirty="0" smtClean="0"/>
          </a:p>
          <a:p>
            <a:pPr>
              <a:spcBef>
                <a:spcPct val="0"/>
              </a:spcBef>
            </a:pPr>
            <a:r>
              <a:rPr lang="en-NZ" sz="1600" dirty="0" smtClean="0"/>
              <a:t>I am the </a:t>
            </a:r>
            <a:r>
              <a:rPr lang="en-NZ" sz="1600" dirty="0" err="1" smtClean="0"/>
              <a:t>Midsouth</a:t>
            </a:r>
            <a:r>
              <a:rPr lang="en-NZ" sz="1600" dirty="0" smtClean="0"/>
              <a:t> </a:t>
            </a:r>
            <a:r>
              <a:rPr lang="en-NZ" sz="1600" dirty="0"/>
              <a:t>Vice </a:t>
            </a:r>
            <a:r>
              <a:rPr lang="en-NZ" sz="1600" dirty="0" smtClean="0"/>
              <a:t>President and have been part of people first leadership group</a:t>
            </a:r>
          </a:p>
          <a:p>
            <a:pPr>
              <a:spcBef>
                <a:spcPct val="0"/>
              </a:spcBef>
            </a:pPr>
            <a:endParaRPr lang="en-NZ" sz="1600" dirty="0"/>
          </a:p>
          <a:p>
            <a:pPr>
              <a:spcBef>
                <a:spcPct val="0"/>
              </a:spcBef>
            </a:pPr>
            <a:r>
              <a:rPr lang="en-NZ" sz="1600" dirty="0" smtClean="0"/>
              <a:t>I work </a:t>
            </a:r>
            <a:r>
              <a:rPr lang="en-NZ" sz="1600" dirty="0"/>
              <a:t>part time as a laundry assistant at </a:t>
            </a:r>
            <a:r>
              <a:rPr lang="en-NZ" sz="1600" dirty="0" smtClean="0"/>
              <a:t>a rest  </a:t>
            </a:r>
            <a:r>
              <a:rPr lang="en-NZ" sz="1600" dirty="0"/>
              <a:t>home </a:t>
            </a:r>
          </a:p>
          <a:p>
            <a:pPr>
              <a:spcBef>
                <a:spcPct val="0"/>
              </a:spcBef>
            </a:pPr>
            <a:endParaRPr lang="en-NZ" sz="1600" dirty="0" smtClean="0"/>
          </a:p>
          <a:p>
            <a:pPr>
              <a:spcBef>
                <a:spcPct val="0"/>
              </a:spcBef>
            </a:pPr>
            <a:r>
              <a:rPr lang="en-NZ" sz="1600" dirty="0" smtClean="0"/>
              <a:t>I </a:t>
            </a:r>
            <a:r>
              <a:rPr lang="en-NZ" sz="1600" dirty="0"/>
              <a:t>have been a co presenter of the Speaking Up Course and hope to do it again in the future. </a:t>
            </a:r>
            <a:endParaRPr lang="en-NZ" sz="1600" dirty="0" smtClean="0"/>
          </a:p>
          <a:p>
            <a:pPr>
              <a:spcBef>
                <a:spcPct val="0"/>
              </a:spcBef>
            </a:pPr>
            <a:endParaRPr lang="en-NZ" sz="1600" dirty="0"/>
          </a:p>
          <a:p>
            <a:pPr>
              <a:spcBef>
                <a:spcPct val="0"/>
              </a:spcBef>
            </a:pPr>
            <a:r>
              <a:rPr lang="en-NZ" sz="1600" dirty="0" smtClean="0"/>
              <a:t>I like to sing</a:t>
            </a:r>
            <a:endParaRPr lang="en-US" sz="1600" dirty="0" smtClean="0"/>
          </a:p>
        </p:txBody>
      </p:sp>
    </p:spTree>
    <p:extLst>
      <p:ext uri="{BB962C8B-B14F-4D97-AF65-F5344CB8AC3E}">
        <p14:creationId xmlns:p14="http://schemas.microsoft.com/office/powerpoint/2010/main" val="298553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70805" indent="-270805">
              <a:lnSpc>
                <a:spcPct val="80000"/>
              </a:lnSpc>
              <a:spcBef>
                <a:spcPct val="20000"/>
              </a:spcBef>
              <a:buClr>
                <a:srgbClr val="006600"/>
              </a:buClr>
              <a:buSzPct val="60000"/>
              <a:defRPr/>
            </a:pPr>
            <a:r>
              <a:rPr lang="en-NZ" sz="1600" dirty="0"/>
              <a:t>Today we want to talk about </a:t>
            </a:r>
            <a:r>
              <a:rPr lang="en-NZ" sz="1600" dirty="0" smtClean="0"/>
              <a:t>people</a:t>
            </a:r>
            <a:r>
              <a:rPr lang="en-NZ" sz="1600" baseline="0" dirty="0" smtClean="0"/>
              <a:t> first education arm - learn with us  </a:t>
            </a:r>
            <a:r>
              <a:rPr lang="en-NZ" sz="1600" dirty="0" smtClean="0"/>
              <a:t>but </a:t>
            </a:r>
            <a:r>
              <a:rPr lang="en-NZ" sz="1600" dirty="0"/>
              <a:t>first a bit about  our organisation people first </a:t>
            </a:r>
            <a:r>
              <a:rPr lang="en-NZ" sz="1600" dirty="0" smtClean="0"/>
              <a:t> NZ</a:t>
            </a:r>
            <a:endParaRPr lang="en-NZ" sz="1600" dirty="0"/>
          </a:p>
          <a:p>
            <a:pPr marL="270805" indent="-270805">
              <a:lnSpc>
                <a:spcPct val="80000"/>
              </a:lnSpc>
              <a:spcBef>
                <a:spcPct val="20000"/>
              </a:spcBef>
              <a:buClr>
                <a:srgbClr val="006600"/>
              </a:buClr>
              <a:buSzPct val="60000"/>
            </a:pPr>
            <a:endParaRPr lang="en-AU" altLang="en-US" sz="1600" dirty="0">
              <a:solidFill>
                <a:srgbClr val="000000"/>
              </a:solidFill>
              <a:latin typeface="Calibri" pitchFamily="34" charset="0"/>
              <a:ea typeface="Calibri" pitchFamily="34" charset="0"/>
              <a:cs typeface="Calibri" pitchFamily="34" charset="0"/>
            </a:endParaRPr>
          </a:p>
          <a:p>
            <a:pPr marL="270805" indent="-270805">
              <a:lnSpc>
                <a:spcPct val="80000"/>
              </a:lnSpc>
              <a:spcBef>
                <a:spcPct val="20000"/>
              </a:spcBef>
              <a:buClr>
                <a:srgbClr val="006600"/>
              </a:buClr>
              <a:buSzPct val="60000"/>
              <a:buFontTx/>
              <a:buChar char="•"/>
              <a:defRPr/>
            </a:pPr>
            <a:r>
              <a:rPr lang="en-AU" altLang="en-US" sz="1600" dirty="0"/>
              <a:t>People First NZ Inc. was started in 1984 </a:t>
            </a:r>
            <a:r>
              <a:rPr lang="en-AU" altLang="en-US" sz="1600" dirty="0" smtClean="0"/>
              <a:t>.</a:t>
            </a:r>
          </a:p>
          <a:p>
            <a:pPr marL="270805" indent="-270805">
              <a:lnSpc>
                <a:spcPct val="80000"/>
              </a:lnSpc>
              <a:spcBef>
                <a:spcPct val="20000"/>
              </a:spcBef>
              <a:buClr>
                <a:srgbClr val="006600"/>
              </a:buClr>
              <a:buSzPct val="60000"/>
              <a:buFontTx/>
              <a:buChar char="•"/>
              <a:defRPr/>
            </a:pPr>
            <a:endParaRPr lang="en-AU" altLang="en-US" sz="1600" dirty="0"/>
          </a:p>
          <a:p>
            <a:pPr marL="270805" indent="-270805">
              <a:lnSpc>
                <a:spcPct val="80000"/>
              </a:lnSpc>
              <a:spcBef>
                <a:spcPct val="20000"/>
              </a:spcBef>
              <a:buClr>
                <a:srgbClr val="006600"/>
              </a:buClr>
              <a:buSzPct val="60000"/>
              <a:buFontTx/>
              <a:buChar char="•"/>
            </a:pPr>
            <a:r>
              <a:rPr lang="en-AU" altLang="en-US" sz="1600" dirty="0">
                <a:solidFill>
                  <a:srgbClr val="000000"/>
                </a:solidFill>
                <a:latin typeface="Calibri" pitchFamily="34" charset="0"/>
                <a:ea typeface="Calibri" pitchFamily="34" charset="0"/>
                <a:cs typeface="Calibri" pitchFamily="34" charset="0"/>
              </a:rPr>
              <a:t>It was supported by IHC for the first 20 years.</a:t>
            </a:r>
          </a:p>
          <a:p>
            <a:endParaRPr lang="en-NZ"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6</a:t>
            </a:fld>
            <a:endParaRPr lang="en-NZ" dirty="0"/>
          </a:p>
        </p:txBody>
      </p:sp>
    </p:spTree>
    <p:extLst>
      <p:ext uri="{BB962C8B-B14F-4D97-AF65-F5344CB8AC3E}">
        <p14:creationId xmlns:p14="http://schemas.microsoft.com/office/powerpoint/2010/main" val="3261896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600" dirty="0" smtClean="0"/>
              <a:t>In 2003 we set up our own organisation. And we</a:t>
            </a:r>
            <a:r>
              <a:rPr lang="en-NZ" sz="1600" baseline="0" dirty="0" smtClean="0"/>
              <a:t> are now </a:t>
            </a:r>
            <a:r>
              <a:rPr lang="en-NZ" sz="1600" dirty="0" smtClean="0"/>
              <a:t>nearly</a:t>
            </a:r>
            <a:r>
              <a:rPr lang="en-NZ" sz="1600" baseline="0" dirty="0" smtClean="0"/>
              <a:t> 12 </a:t>
            </a:r>
            <a:r>
              <a:rPr lang="en-NZ" sz="1600" dirty="0" smtClean="0"/>
              <a:t> years old.  </a:t>
            </a:r>
          </a:p>
          <a:p>
            <a:endParaRPr lang="en-NZ" sz="1600" dirty="0"/>
          </a:p>
          <a:p>
            <a:r>
              <a:rPr lang="en-NZ" sz="1600" dirty="0" smtClean="0"/>
              <a:t>Over the </a:t>
            </a:r>
            <a:r>
              <a:rPr lang="en-NZ" sz="1600" smtClean="0"/>
              <a:t>past  12 years </a:t>
            </a:r>
            <a:r>
              <a:rPr lang="en-NZ" sz="1600" dirty="0" smtClean="0"/>
              <a:t>we have grown  stronger  </a:t>
            </a:r>
            <a:endParaRPr lang="en-NZ" sz="1600"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7</a:t>
            </a:fld>
            <a:endParaRPr lang="en-NZ" dirty="0"/>
          </a:p>
        </p:txBody>
      </p:sp>
    </p:spTree>
    <p:extLst>
      <p:ext uri="{BB962C8B-B14F-4D97-AF65-F5344CB8AC3E}">
        <p14:creationId xmlns:p14="http://schemas.microsoft.com/office/powerpoint/2010/main" val="1609285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70805" indent="-270805">
              <a:lnSpc>
                <a:spcPct val="80000"/>
              </a:lnSpc>
              <a:spcBef>
                <a:spcPct val="20000"/>
              </a:spcBef>
              <a:buClr>
                <a:srgbClr val="006600"/>
              </a:buClr>
              <a:buSzPct val="60000"/>
              <a:buFontTx/>
              <a:buChar char="•"/>
            </a:pPr>
            <a:r>
              <a:rPr lang="en-NZ" altLang="en-US" sz="1600" dirty="0">
                <a:solidFill>
                  <a:srgbClr val="000000"/>
                </a:solidFill>
                <a:latin typeface="Calibri" pitchFamily="34" charset="0"/>
                <a:ea typeface="Calibri" pitchFamily="34" charset="0"/>
                <a:cs typeface="Calibri" pitchFamily="34" charset="0"/>
              </a:rPr>
              <a:t>People First NZ is a Disabled Persons Organisation (</a:t>
            </a:r>
            <a:r>
              <a:rPr lang="en-NZ" altLang="en-US" sz="1600" b="1" dirty="0">
                <a:solidFill>
                  <a:srgbClr val="000000"/>
                </a:solidFill>
                <a:latin typeface="Calibri" pitchFamily="34" charset="0"/>
                <a:ea typeface="Calibri" pitchFamily="34" charset="0"/>
                <a:cs typeface="Calibri" pitchFamily="34" charset="0"/>
              </a:rPr>
              <a:t>DPO</a:t>
            </a:r>
            <a:r>
              <a:rPr lang="en-NZ" altLang="en-US" sz="1600" dirty="0">
                <a:solidFill>
                  <a:srgbClr val="000000"/>
                </a:solidFill>
                <a:latin typeface="Calibri" pitchFamily="34" charset="0"/>
                <a:ea typeface="Calibri" pitchFamily="34" charset="0"/>
                <a:cs typeface="Calibri" pitchFamily="34" charset="0"/>
              </a:rPr>
              <a:t>).  This means People First is here to make sure the voice of people with learning disability is heard</a:t>
            </a:r>
          </a:p>
          <a:p>
            <a:pPr marL="270805" indent="-270805">
              <a:lnSpc>
                <a:spcPct val="80000"/>
              </a:lnSpc>
              <a:spcBef>
                <a:spcPct val="20000"/>
              </a:spcBef>
              <a:buClr>
                <a:srgbClr val="006600"/>
              </a:buClr>
              <a:buSzPct val="60000"/>
            </a:pPr>
            <a:endParaRPr lang="en-NZ" altLang="en-US" sz="1600" dirty="0">
              <a:solidFill>
                <a:srgbClr val="000000"/>
              </a:solidFill>
              <a:latin typeface="Calibri" pitchFamily="34" charset="0"/>
              <a:ea typeface="Calibri" pitchFamily="34" charset="0"/>
              <a:cs typeface="Calibri" pitchFamily="34" charset="0"/>
            </a:endParaRPr>
          </a:p>
          <a:p>
            <a:pPr marL="270805" indent="-270805">
              <a:lnSpc>
                <a:spcPct val="80000"/>
              </a:lnSpc>
              <a:spcBef>
                <a:spcPct val="20000"/>
              </a:spcBef>
              <a:buClr>
                <a:srgbClr val="006600"/>
              </a:buClr>
              <a:buSzPct val="60000"/>
              <a:buFontTx/>
              <a:buChar char="•"/>
            </a:pPr>
            <a:r>
              <a:rPr lang="en-NZ" altLang="en-US" sz="1600" dirty="0">
                <a:solidFill>
                  <a:srgbClr val="000000"/>
                </a:solidFill>
                <a:latin typeface="Calibri" pitchFamily="34" charset="0"/>
                <a:ea typeface="Calibri" pitchFamily="34" charset="0"/>
                <a:cs typeface="Calibri" pitchFamily="34" charset="0"/>
              </a:rPr>
              <a:t>It is a national self advocacy organisation led by and for people with learning disability.</a:t>
            </a:r>
          </a:p>
          <a:p>
            <a:pPr marL="270805" indent="-270805">
              <a:lnSpc>
                <a:spcPct val="80000"/>
              </a:lnSpc>
              <a:spcBef>
                <a:spcPct val="20000"/>
              </a:spcBef>
              <a:buClr>
                <a:srgbClr val="006600"/>
              </a:buClr>
              <a:buSzPct val="60000"/>
              <a:buFont typeface="Wingdings" pitchFamily="2" charset="2"/>
              <a:buChar char="n"/>
            </a:pPr>
            <a:endParaRPr lang="en-NZ" altLang="en-US" sz="1600" dirty="0">
              <a:solidFill>
                <a:srgbClr val="000000"/>
              </a:solidFill>
              <a:latin typeface="Calibri" pitchFamily="34" charset="0"/>
              <a:ea typeface="Calibri" pitchFamily="34" charset="0"/>
              <a:cs typeface="Calibri" pitchFamily="34" charset="0"/>
            </a:endParaRPr>
          </a:p>
          <a:p>
            <a:pPr marL="270805" indent="-270805">
              <a:lnSpc>
                <a:spcPct val="80000"/>
              </a:lnSpc>
              <a:spcBef>
                <a:spcPct val="20000"/>
              </a:spcBef>
              <a:buClr>
                <a:srgbClr val="006600"/>
              </a:buClr>
              <a:buSzPct val="60000"/>
              <a:buFontTx/>
              <a:buChar char="•"/>
            </a:pPr>
            <a:r>
              <a:rPr lang="en-NZ" altLang="en-US" sz="1600" dirty="0">
                <a:solidFill>
                  <a:srgbClr val="000000"/>
                </a:solidFill>
                <a:latin typeface="Calibri" pitchFamily="34" charset="0"/>
                <a:ea typeface="Calibri" pitchFamily="34" charset="0"/>
                <a:cs typeface="Calibri" pitchFamily="34" charset="0"/>
              </a:rPr>
              <a:t>People First is an Incorporated Society and </a:t>
            </a:r>
            <a:r>
              <a:rPr lang="en-NZ" altLang="en-US" sz="1600" dirty="0" smtClean="0">
                <a:solidFill>
                  <a:srgbClr val="000000"/>
                </a:solidFill>
                <a:latin typeface="Calibri" pitchFamily="34" charset="0"/>
                <a:ea typeface="Calibri" pitchFamily="34" charset="0"/>
                <a:cs typeface="Calibri" pitchFamily="34" charset="0"/>
              </a:rPr>
              <a:t> we have hundreds </a:t>
            </a:r>
            <a:r>
              <a:rPr lang="en-NZ" altLang="en-US" sz="1600" dirty="0">
                <a:solidFill>
                  <a:srgbClr val="000000"/>
                </a:solidFill>
                <a:latin typeface="Calibri" pitchFamily="34" charset="0"/>
                <a:ea typeface="Calibri" pitchFamily="34" charset="0"/>
                <a:cs typeface="Calibri" pitchFamily="34" charset="0"/>
              </a:rPr>
              <a:t>of members all over New Zealand.</a:t>
            </a:r>
          </a:p>
          <a:p>
            <a:endParaRPr lang="en-NZ"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8</a:t>
            </a:fld>
            <a:endParaRPr lang="en-NZ" dirty="0"/>
          </a:p>
        </p:txBody>
      </p:sp>
    </p:spTree>
    <p:extLst>
      <p:ext uri="{BB962C8B-B14F-4D97-AF65-F5344CB8AC3E}">
        <p14:creationId xmlns:p14="http://schemas.microsoft.com/office/powerpoint/2010/main" val="827282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600" dirty="0" smtClean="0"/>
              <a:t>People First NZ assists members to speak up about what we think needs to change to make New Zealand a better place for us to live. And make sure we get our rights as citizens</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sz="1600" dirty="0" smtClean="0"/>
              <a:t>members get to</a:t>
            </a:r>
            <a:r>
              <a:rPr lang="en-NZ" sz="1600" baseline="0" dirty="0" smtClean="0"/>
              <a:t> speak to government officials, to local city councils and politicians.</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6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sz="1600" baseline="0" dirty="0" smtClean="0"/>
              <a:t>People First gets </a:t>
            </a:r>
            <a:r>
              <a:rPr lang="en-NZ" sz="1600" dirty="0" smtClean="0"/>
              <a:t>lots of  </a:t>
            </a:r>
            <a:r>
              <a:rPr lang="en-NZ" sz="1600" baseline="0" dirty="0" smtClean="0"/>
              <a:t>request s</a:t>
            </a:r>
            <a:r>
              <a:rPr lang="en-NZ" sz="1600" dirty="0" smtClean="0"/>
              <a:t> for </a:t>
            </a:r>
            <a:r>
              <a:rPr lang="en-NZ" sz="1600" baseline="0" dirty="0" smtClean="0"/>
              <a:t>members to be on advisory groups, councils and boards.</a:t>
            </a:r>
          </a:p>
          <a:p>
            <a:pPr marL="0" marR="0" indent="0" algn="l" defTabSz="914400" rtl="0" eaLnBrk="1" fontAlgn="auto" latinLnBrk="0" hangingPunct="1">
              <a:lnSpc>
                <a:spcPct val="100000"/>
              </a:lnSpc>
              <a:spcBef>
                <a:spcPts val="0"/>
              </a:spcBef>
              <a:spcAft>
                <a:spcPts val="0"/>
              </a:spcAft>
              <a:buClrTx/>
              <a:buSzTx/>
              <a:buFontTx/>
              <a:buNone/>
              <a:tabLst/>
              <a:defRPr/>
            </a:pPr>
            <a:endParaRPr lang="en-NZ"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NZ" dirty="0" smtClean="0"/>
          </a:p>
          <a:p>
            <a:endParaRPr lang="en-NZ" dirty="0"/>
          </a:p>
        </p:txBody>
      </p:sp>
      <p:sp>
        <p:nvSpPr>
          <p:cNvPr id="4" name="Slide Number Placeholder 3"/>
          <p:cNvSpPr>
            <a:spLocks noGrp="1"/>
          </p:cNvSpPr>
          <p:nvPr>
            <p:ph type="sldNum" sz="quarter" idx="10"/>
          </p:nvPr>
        </p:nvSpPr>
        <p:spPr/>
        <p:txBody>
          <a:bodyPr/>
          <a:lstStyle/>
          <a:p>
            <a:fld id="{F2DF1770-8D78-4DA8-83B0-9AE2EFAA5F66}" type="slidenum">
              <a:rPr lang="en-NZ" smtClean="0"/>
              <a:pPr/>
              <a:t>9</a:t>
            </a:fld>
            <a:endParaRPr lang="en-NZ" dirty="0"/>
          </a:p>
        </p:txBody>
      </p:sp>
    </p:spTree>
    <p:extLst>
      <p:ext uri="{BB962C8B-B14F-4D97-AF65-F5344CB8AC3E}">
        <p14:creationId xmlns:p14="http://schemas.microsoft.com/office/powerpoint/2010/main" val="11102539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Rectangle 18"/>
          <p:cNvSpPr>
            <a:spLocks noChangeArrowheads="1"/>
          </p:cNvSpPr>
          <p:nvPr/>
        </p:nvSpPr>
        <p:spPr bwMode="auto">
          <a:xfrm flipV="1">
            <a:off x="0" y="2348880"/>
            <a:ext cx="9144000" cy="101600"/>
          </a:xfrm>
          <a:prstGeom prst="rect">
            <a:avLst/>
          </a:prstGeom>
          <a:gradFill rotWithShape="0">
            <a:gsLst>
              <a:gs pos="0">
                <a:srgbClr val="009900"/>
              </a:gs>
              <a:gs pos="100000">
                <a:srgbClr val="009900">
                  <a:gamma/>
                  <a:shade val="46275"/>
                  <a:invGamma/>
                </a:srgbClr>
              </a:gs>
            </a:gsLst>
            <a:lin ang="5400000" scaled="1"/>
          </a:gradFill>
          <a:ln w="9525">
            <a:noFill/>
            <a:miter lim="800000"/>
            <a:headEnd/>
            <a:tailEnd/>
          </a:ln>
          <a:effectLst/>
        </p:spPr>
        <p:txBody>
          <a:bodyPr wrap="none" anchor="ctr"/>
          <a:lstStyle/>
          <a:p>
            <a:pPr>
              <a:defRPr/>
            </a:pPr>
            <a:endParaRPr lang="en-NZ"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43808" y="260648"/>
            <a:ext cx="3255424" cy="1368152"/>
          </a:xfrm>
          <a:prstGeom prst="rect">
            <a:avLst/>
          </a:prstGeom>
        </p:spPr>
      </p:pic>
      <p:sp>
        <p:nvSpPr>
          <p:cNvPr id="9" name="Rectangle 16"/>
          <p:cNvSpPr>
            <a:spLocks noGrp="1" noChangeArrowheads="1"/>
          </p:cNvSpPr>
          <p:nvPr>
            <p:ph type="title"/>
          </p:nvPr>
        </p:nvSpPr>
        <p:spPr bwMode="auto">
          <a:xfrm>
            <a:off x="827584" y="1772816"/>
            <a:ext cx="7704856"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2200"/>
            </a:lvl1pPr>
          </a:lstStyle>
          <a:p>
            <a:pPr lvl="0"/>
            <a:r>
              <a:rPr lang="en-NZ" dirty="0" smtClean="0"/>
              <a:t>People First New Zealand Inc. – </a:t>
            </a:r>
            <a:r>
              <a:rPr lang="en-NZ" dirty="0" err="1" smtClean="0"/>
              <a:t>Ngā</a:t>
            </a:r>
            <a:r>
              <a:rPr lang="en-NZ" dirty="0" smtClean="0"/>
              <a:t> </a:t>
            </a:r>
            <a:r>
              <a:rPr lang="en-NZ" dirty="0" err="1" smtClean="0"/>
              <a:t>Tāngata</a:t>
            </a:r>
            <a:r>
              <a:rPr lang="en-NZ" dirty="0" smtClean="0"/>
              <a:t> </a:t>
            </a:r>
            <a:r>
              <a:rPr lang="en-NZ" dirty="0" err="1" smtClean="0"/>
              <a:t>Tuatahi</a:t>
            </a:r>
            <a:endParaRPr lang="en-NZ" dirty="0" smtClean="0"/>
          </a:p>
        </p:txBody>
      </p:sp>
    </p:spTree>
    <p:extLst>
      <p:ext uri="{BB962C8B-B14F-4D97-AF65-F5344CB8AC3E}">
        <p14:creationId xmlns:p14="http://schemas.microsoft.com/office/powerpoint/2010/main" val="383764430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555776" y="404664"/>
            <a:ext cx="6531075" cy="477837"/>
          </a:xfrm>
          <a:prstGeom prst="rect">
            <a:avLst/>
          </a:prstGeom>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xfrm>
            <a:off x="611188" y="6237288"/>
            <a:ext cx="1905000" cy="457200"/>
          </a:xfrm>
          <a:prstGeom prst="rect">
            <a:avLst/>
          </a:prstGeom>
          <a:ln/>
        </p:spPr>
        <p:txBody>
          <a:bodyPr/>
          <a:lstStyle>
            <a:lvl1pPr>
              <a:defRPr/>
            </a:lvl1pPr>
          </a:lstStyle>
          <a:p>
            <a:pPr>
              <a:defRPr/>
            </a:pPr>
            <a:endParaRPr lang="en-NZ" dirty="0"/>
          </a:p>
        </p:txBody>
      </p:sp>
      <p:sp>
        <p:nvSpPr>
          <p:cNvPr id="5" name="Rectangle 12"/>
          <p:cNvSpPr>
            <a:spLocks noGrp="1" noChangeArrowheads="1"/>
          </p:cNvSpPr>
          <p:nvPr>
            <p:ph type="ftr" sz="quarter" idx="11"/>
          </p:nvPr>
        </p:nvSpPr>
        <p:spPr>
          <a:xfrm>
            <a:off x="3059113" y="6237288"/>
            <a:ext cx="2895600" cy="457200"/>
          </a:xfrm>
          <a:prstGeom prst="rect">
            <a:avLst/>
          </a:prstGeom>
          <a:ln/>
        </p:spPr>
        <p:txBody>
          <a:bodyPr/>
          <a:lstStyle>
            <a:lvl1pPr>
              <a:defRPr/>
            </a:lvl1pPr>
          </a:lstStyle>
          <a:p>
            <a:pPr>
              <a:defRPr/>
            </a:pPr>
            <a:endParaRPr lang="en-NZ" dirty="0"/>
          </a:p>
        </p:txBody>
      </p:sp>
      <p:sp>
        <p:nvSpPr>
          <p:cNvPr id="6" name="Rectangle 13"/>
          <p:cNvSpPr>
            <a:spLocks noGrp="1" noChangeArrowheads="1"/>
          </p:cNvSpPr>
          <p:nvPr>
            <p:ph type="sldNum" sz="quarter" idx="12"/>
          </p:nvPr>
        </p:nvSpPr>
        <p:spPr>
          <a:ln/>
        </p:spPr>
        <p:txBody>
          <a:bodyPr/>
          <a:lstStyle>
            <a:lvl1pPr>
              <a:defRPr/>
            </a:lvl1pPr>
          </a:lstStyle>
          <a:p>
            <a:pPr>
              <a:defRPr/>
            </a:pPr>
            <a:fld id="{890D028F-D868-4CE9-B873-205C0399011D}" type="slidenum">
              <a:rPr lang="en-NZ"/>
              <a:pPr>
                <a:defRPr/>
              </a:pPr>
              <a:t>‹#›</a:t>
            </a:fld>
            <a:endParaRPr lang="en-NZ" dirty="0"/>
          </a:p>
        </p:txBody>
      </p:sp>
    </p:spTree>
    <p:extLst>
      <p:ext uri="{BB962C8B-B14F-4D97-AF65-F5344CB8AC3E}">
        <p14:creationId xmlns:p14="http://schemas.microsoft.com/office/powerpoint/2010/main" val="292733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1650" y="214313"/>
            <a:ext cx="2103438" cy="5918200"/>
          </a:xfrm>
          <a:prstGeom prst="rect">
            <a:avLst/>
          </a:prstGeo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539750" y="214313"/>
            <a:ext cx="6159500"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xfrm>
            <a:off x="611188" y="6237288"/>
            <a:ext cx="1905000" cy="457200"/>
          </a:xfrm>
          <a:prstGeom prst="rect">
            <a:avLst/>
          </a:prstGeom>
          <a:ln/>
        </p:spPr>
        <p:txBody>
          <a:bodyPr/>
          <a:lstStyle>
            <a:lvl1pPr>
              <a:defRPr/>
            </a:lvl1pPr>
          </a:lstStyle>
          <a:p>
            <a:pPr>
              <a:defRPr/>
            </a:pPr>
            <a:endParaRPr lang="en-NZ" dirty="0"/>
          </a:p>
        </p:txBody>
      </p:sp>
      <p:sp>
        <p:nvSpPr>
          <p:cNvPr id="5" name="Rectangle 12"/>
          <p:cNvSpPr>
            <a:spLocks noGrp="1" noChangeArrowheads="1"/>
          </p:cNvSpPr>
          <p:nvPr>
            <p:ph type="ftr" sz="quarter" idx="11"/>
          </p:nvPr>
        </p:nvSpPr>
        <p:spPr>
          <a:xfrm>
            <a:off x="3059113" y="6237288"/>
            <a:ext cx="2895600" cy="457200"/>
          </a:xfrm>
          <a:prstGeom prst="rect">
            <a:avLst/>
          </a:prstGeom>
          <a:ln/>
        </p:spPr>
        <p:txBody>
          <a:bodyPr/>
          <a:lstStyle>
            <a:lvl1pPr>
              <a:defRPr/>
            </a:lvl1pPr>
          </a:lstStyle>
          <a:p>
            <a:pPr>
              <a:defRPr/>
            </a:pPr>
            <a:endParaRPr lang="en-NZ" dirty="0"/>
          </a:p>
        </p:txBody>
      </p:sp>
      <p:sp>
        <p:nvSpPr>
          <p:cNvPr id="6" name="Rectangle 13"/>
          <p:cNvSpPr>
            <a:spLocks noGrp="1" noChangeArrowheads="1"/>
          </p:cNvSpPr>
          <p:nvPr>
            <p:ph type="sldNum" sz="quarter" idx="12"/>
          </p:nvPr>
        </p:nvSpPr>
        <p:spPr>
          <a:ln/>
        </p:spPr>
        <p:txBody>
          <a:bodyPr/>
          <a:lstStyle>
            <a:lvl1pPr>
              <a:defRPr/>
            </a:lvl1pPr>
          </a:lstStyle>
          <a:p>
            <a:pPr>
              <a:defRPr/>
            </a:pPr>
            <a:fld id="{FB76A615-85CE-4A74-9269-86B08F39E970}" type="slidenum">
              <a:rPr lang="en-NZ"/>
              <a:pPr>
                <a:defRPr/>
              </a:pPr>
              <a:t>‹#›</a:t>
            </a:fld>
            <a:endParaRPr lang="en-NZ" dirty="0"/>
          </a:p>
        </p:txBody>
      </p:sp>
    </p:spTree>
    <p:extLst>
      <p:ext uri="{BB962C8B-B14F-4D97-AF65-F5344CB8AC3E}">
        <p14:creationId xmlns:p14="http://schemas.microsoft.com/office/powerpoint/2010/main" val="3695209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55776" y="404664"/>
            <a:ext cx="6531075" cy="477837"/>
          </a:xfrm>
          <a:prstGeom prst="rect">
            <a:avLst/>
          </a:prstGeom>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11"/>
          <p:cNvSpPr>
            <a:spLocks noGrp="1" noChangeArrowheads="1"/>
          </p:cNvSpPr>
          <p:nvPr>
            <p:ph type="dt" sz="half" idx="10"/>
          </p:nvPr>
        </p:nvSpPr>
        <p:spPr>
          <a:xfrm>
            <a:off x="611188" y="6237288"/>
            <a:ext cx="1905000" cy="457200"/>
          </a:xfrm>
          <a:prstGeom prst="rect">
            <a:avLst/>
          </a:prstGeom>
          <a:ln/>
        </p:spPr>
        <p:txBody>
          <a:bodyPr/>
          <a:lstStyle>
            <a:lvl1pPr>
              <a:defRPr/>
            </a:lvl1pPr>
          </a:lstStyle>
          <a:p>
            <a:pPr>
              <a:defRPr/>
            </a:pPr>
            <a:endParaRPr lang="en-NZ" dirty="0"/>
          </a:p>
        </p:txBody>
      </p:sp>
      <p:sp>
        <p:nvSpPr>
          <p:cNvPr id="6" name="Rectangle 13"/>
          <p:cNvSpPr>
            <a:spLocks noGrp="1" noChangeArrowheads="1"/>
          </p:cNvSpPr>
          <p:nvPr>
            <p:ph type="sldNum" sz="quarter" idx="12"/>
          </p:nvPr>
        </p:nvSpPr>
        <p:spPr>
          <a:ln/>
        </p:spPr>
        <p:txBody>
          <a:bodyPr/>
          <a:lstStyle>
            <a:lvl1pPr>
              <a:defRPr/>
            </a:lvl1pPr>
          </a:lstStyle>
          <a:p>
            <a:pPr>
              <a:defRPr/>
            </a:pPr>
            <a:fld id="{4B05DA52-F875-4877-BD31-6637371F446C}" type="slidenum">
              <a:rPr lang="en-NZ"/>
              <a:pPr>
                <a:defRPr/>
              </a:pPr>
              <a:t>‹#›</a:t>
            </a:fld>
            <a:endParaRPr lang="en-NZ" dirty="0"/>
          </a:p>
        </p:txBody>
      </p:sp>
    </p:spTree>
    <p:extLst>
      <p:ext uri="{BB962C8B-B14F-4D97-AF65-F5344CB8AC3E}">
        <p14:creationId xmlns:p14="http://schemas.microsoft.com/office/powerpoint/2010/main" val="37134755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xfrm>
            <a:off x="611188" y="6237288"/>
            <a:ext cx="1905000" cy="457200"/>
          </a:xfrm>
          <a:prstGeom prst="rect">
            <a:avLst/>
          </a:prstGeom>
          <a:ln/>
        </p:spPr>
        <p:txBody>
          <a:bodyPr/>
          <a:lstStyle>
            <a:lvl1pPr>
              <a:defRPr/>
            </a:lvl1pPr>
          </a:lstStyle>
          <a:p>
            <a:pPr>
              <a:defRPr/>
            </a:pPr>
            <a:endParaRPr lang="en-NZ" dirty="0"/>
          </a:p>
        </p:txBody>
      </p:sp>
      <p:sp>
        <p:nvSpPr>
          <p:cNvPr id="5" name="Rectangle 12"/>
          <p:cNvSpPr>
            <a:spLocks noGrp="1" noChangeArrowheads="1"/>
          </p:cNvSpPr>
          <p:nvPr>
            <p:ph type="ftr" sz="quarter" idx="11"/>
          </p:nvPr>
        </p:nvSpPr>
        <p:spPr>
          <a:xfrm>
            <a:off x="3059113" y="6237288"/>
            <a:ext cx="2895600" cy="457200"/>
          </a:xfrm>
          <a:prstGeom prst="rect">
            <a:avLst/>
          </a:prstGeom>
          <a:ln/>
        </p:spPr>
        <p:txBody>
          <a:bodyPr/>
          <a:lstStyle>
            <a:lvl1pPr>
              <a:defRPr/>
            </a:lvl1pPr>
          </a:lstStyle>
          <a:p>
            <a:pPr>
              <a:defRPr/>
            </a:pPr>
            <a:endParaRPr lang="en-NZ" dirty="0"/>
          </a:p>
        </p:txBody>
      </p:sp>
      <p:sp>
        <p:nvSpPr>
          <p:cNvPr id="6" name="Rectangle 13"/>
          <p:cNvSpPr>
            <a:spLocks noGrp="1" noChangeArrowheads="1"/>
          </p:cNvSpPr>
          <p:nvPr>
            <p:ph type="sldNum" sz="quarter" idx="12"/>
          </p:nvPr>
        </p:nvSpPr>
        <p:spPr>
          <a:ln/>
        </p:spPr>
        <p:txBody>
          <a:bodyPr/>
          <a:lstStyle>
            <a:lvl1pPr>
              <a:defRPr/>
            </a:lvl1pPr>
          </a:lstStyle>
          <a:p>
            <a:pPr>
              <a:defRPr/>
            </a:pPr>
            <a:fld id="{DE2F0E7F-68CD-422B-A71C-A1DEE87415BA}" type="slidenum">
              <a:rPr lang="en-NZ"/>
              <a:pPr>
                <a:defRPr/>
              </a:pPr>
              <a:t>‹#›</a:t>
            </a:fld>
            <a:endParaRPr lang="en-NZ" dirty="0"/>
          </a:p>
        </p:txBody>
      </p:sp>
    </p:spTree>
    <p:extLst>
      <p:ext uri="{BB962C8B-B14F-4D97-AF65-F5344CB8AC3E}">
        <p14:creationId xmlns:p14="http://schemas.microsoft.com/office/powerpoint/2010/main" val="172756510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555776" y="404664"/>
            <a:ext cx="6531075" cy="477837"/>
          </a:xfrm>
          <a:prstGeom prst="rect">
            <a:avLst/>
          </a:prstGeom>
        </p:spPr>
        <p:txBody>
          <a:bodyPr/>
          <a:lstStyle/>
          <a:p>
            <a:r>
              <a:rPr lang="en-US" smtClean="0"/>
              <a:t>Click to edit Master title style</a:t>
            </a:r>
            <a:endParaRPr lang="en-NZ"/>
          </a:p>
        </p:txBody>
      </p:sp>
      <p:sp>
        <p:nvSpPr>
          <p:cNvPr id="3" name="Content Placeholder 2"/>
          <p:cNvSpPr>
            <a:spLocks noGrp="1"/>
          </p:cNvSpPr>
          <p:nvPr>
            <p:ph sz="half" idx="1"/>
          </p:nvPr>
        </p:nvSpPr>
        <p:spPr>
          <a:xfrm>
            <a:off x="539750" y="1341438"/>
            <a:ext cx="4130675" cy="4791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822825" y="1341438"/>
            <a:ext cx="4132263" cy="4791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Rectangle 11"/>
          <p:cNvSpPr>
            <a:spLocks noGrp="1" noChangeArrowheads="1"/>
          </p:cNvSpPr>
          <p:nvPr>
            <p:ph type="dt" sz="half" idx="10"/>
          </p:nvPr>
        </p:nvSpPr>
        <p:spPr>
          <a:xfrm>
            <a:off x="611188" y="6237288"/>
            <a:ext cx="1905000" cy="457200"/>
          </a:xfrm>
          <a:prstGeom prst="rect">
            <a:avLst/>
          </a:prstGeom>
          <a:ln/>
        </p:spPr>
        <p:txBody>
          <a:bodyPr/>
          <a:lstStyle>
            <a:lvl1pPr>
              <a:defRPr/>
            </a:lvl1pPr>
          </a:lstStyle>
          <a:p>
            <a:pPr>
              <a:defRPr/>
            </a:pPr>
            <a:endParaRPr lang="en-NZ" dirty="0"/>
          </a:p>
        </p:txBody>
      </p:sp>
      <p:sp>
        <p:nvSpPr>
          <p:cNvPr id="6" name="Rectangle 12"/>
          <p:cNvSpPr>
            <a:spLocks noGrp="1" noChangeArrowheads="1"/>
          </p:cNvSpPr>
          <p:nvPr>
            <p:ph type="ftr" sz="quarter" idx="11"/>
          </p:nvPr>
        </p:nvSpPr>
        <p:spPr>
          <a:xfrm>
            <a:off x="3059113" y="6237288"/>
            <a:ext cx="2895600" cy="457200"/>
          </a:xfrm>
          <a:prstGeom prst="rect">
            <a:avLst/>
          </a:prstGeom>
          <a:ln/>
        </p:spPr>
        <p:txBody>
          <a:bodyPr/>
          <a:lstStyle>
            <a:lvl1pPr>
              <a:defRPr/>
            </a:lvl1pPr>
          </a:lstStyle>
          <a:p>
            <a:pPr>
              <a:defRPr/>
            </a:pPr>
            <a:endParaRPr lang="en-NZ" dirty="0"/>
          </a:p>
        </p:txBody>
      </p:sp>
      <p:sp>
        <p:nvSpPr>
          <p:cNvPr id="7" name="Rectangle 13"/>
          <p:cNvSpPr>
            <a:spLocks noGrp="1" noChangeArrowheads="1"/>
          </p:cNvSpPr>
          <p:nvPr>
            <p:ph type="sldNum" sz="quarter" idx="12"/>
          </p:nvPr>
        </p:nvSpPr>
        <p:spPr>
          <a:ln/>
        </p:spPr>
        <p:txBody>
          <a:bodyPr/>
          <a:lstStyle>
            <a:lvl1pPr>
              <a:defRPr/>
            </a:lvl1pPr>
          </a:lstStyle>
          <a:p>
            <a:pPr>
              <a:defRPr/>
            </a:pPr>
            <a:fld id="{F79BB481-BDCB-4E82-9052-7EE907BFCF1A}" type="slidenum">
              <a:rPr lang="en-NZ"/>
              <a:pPr>
                <a:defRPr/>
              </a:pPr>
              <a:t>‹#›</a:t>
            </a:fld>
            <a:endParaRPr lang="en-NZ" dirty="0"/>
          </a:p>
        </p:txBody>
      </p:sp>
    </p:spTree>
    <p:extLst>
      <p:ext uri="{BB962C8B-B14F-4D97-AF65-F5344CB8AC3E}">
        <p14:creationId xmlns:p14="http://schemas.microsoft.com/office/powerpoint/2010/main" val="506338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Rectangle 11"/>
          <p:cNvSpPr>
            <a:spLocks noGrp="1" noChangeArrowheads="1"/>
          </p:cNvSpPr>
          <p:nvPr>
            <p:ph type="dt" sz="half" idx="10"/>
          </p:nvPr>
        </p:nvSpPr>
        <p:spPr>
          <a:xfrm>
            <a:off x="611188" y="6237288"/>
            <a:ext cx="1905000" cy="457200"/>
          </a:xfrm>
          <a:prstGeom prst="rect">
            <a:avLst/>
          </a:prstGeom>
          <a:ln/>
        </p:spPr>
        <p:txBody>
          <a:bodyPr/>
          <a:lstStyle>
            <a:lvl1pPr>
              <a:defRPr/>
            </a:lvl1pPr>
          </a:lstStyle>
          <a:p>
            <a:pPr>
              <a:defRPr/>
            </a:pPr>
            <a:endParaRPr lang="en-NZ" dirty="0"/>
          </a:p>
        </p:txBody>
      </p:sp>
      <p:sp>
        <p:nvSpPr>
          <p:cNvPr id="8" name="Rectangle 12"/>
          <p:cNvSpPr>
            <a:spLocks noGrp="1" noChangeArrowheads="1"/>
          </p:cNvSpPr>
          <p:nvPr>
            <p:ph type="ftr" sz="quarter" idx="11"/>
          </p:nvPr>
        </p:nvSpPr>
        <p:spPr>
          <a:xfrm>
            <a:off x="3059113" y="6237288"/>
            <a:ext cx="2895600" cy="457200"/>
          </a:xfrm>
          <a:prstGeom prst="rect">
            <a:avLst/>
          </a:prstGeom>
          <a:ln/>
        </p:spPr>
        <p:txBody>
          <a:bodyPr/>
          <a:lstStyle>
            <a:lvl1pPr>
              <a:defRPr/>
            </a:lvl1pPr>
          </a:lstStyle>
          <a:p>
            <a:pPr>
              <a:defRPr/>
            </a:pPr>
            <a:endParaRPr lang="en-NZ" dirty="0"/>
          </a:p>
        </p:txBody>
      </p:sp>
      <p:sp>
        <p:nvSpPr>
          <p:cNvPr id="9" name="Rectangle 13"/>
          <p:cNvSpPr>
            <a:spLocks noGrp="1" noChangeArrowheads="1"/>
          </p:cNvSpPr>
          <p:nvPr>
            <p:ph type="sldNum" sz="quarter" idx="12"/>
          </p:nvPr>
        </p:nvSpPr>
        <p:spPr>
          <a:ln/>
        </p:spPr>
        <p:txBody>
          <a:bodyPr/>
          <a:lstStyle>
            <a:lvl1pPr>
              <a:defRPr/>
            </a:lvl1pPr>
          </a:lstStyle>
          <a:p>
            <a:pPr>
              <a:defRPr/>
            </a:pPr>
            <a:fld id="{4D1267DA-EB6C-4882-83E1-7BF4A09C75D9}" type="slidenum">
              <a:rPr lang="en-NZ"/>
              <a:pPr>
                <a:defRPr/>
              </a:pPr>
              <a:t>‹#›</a:t>
            </a:fld>
            <a:endParaRPr lang="en-NZ" dirty="0"/>
          </a:p>
        </p:txBody>
      </p:sp>
    </p:spTree>
    <p:extLst>
      <p:ext uri="{BB962C8B-B14F-4D97-AF65-F5344CB8AC3E}">
        <p14:creationId xmlns:p14="http://schemas.microsoft.com/office/powerpoint/2010/main" val="3564435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555776" y="404664"/>
            <a:ext cx="6531075" cy="477837"/>
          </a:xfrm>
          <a:prstGeom prst="rect">
            <a:avLst/>
          </a:prstGeom>
        </p:spPr>
        <p:txBody>
          <a:bodyPr/>
          <a:lstStyle/>
          <a:p>
            <a:r>
              <a:rPr lang="en-US" smtClean="0"/>
              <a:t>Click to edit Master title style</a:t>
            </a:r>
            <a:endParaRPr lang="en-NZ"/>
          </a:p>
        </p:txBody>
      </p:sp>
      <p:sp>
        <p:nvSpPr>
          <p:cNvPr id="3" name="Rectangle 11"/>
          <p:cNvSpPr>
            <a:spLocks noGrp="1" noChangeArrowheads="1"/>
          </p:cNvSpPr>
          <p:nvPr>
            <p:ph type="dt" sz="half" idx="10"/>
          </p:nvPr>
        </p:nvSpPr>
        <p:spPr>
          <a:xfrm>
            <a:off x="611188" y="6237288"/>
            <a:ext cx="1905000" cy="457200"/>
          </a:xfrm>
          <a:prstGeom prst="rect">
            <a:avLst/>
          </a:prstGeom>
          <a:ln/>
        </p:spPr>
        <p:txBody>
          <a:bodyPr/>
          <a:lstStyle>
            <a:lvl1pPr>
              <a:defRPr/>
            </a:lvl1pPr>
          </a:lstStyle>
          <a:p>
            <a:pPr>
              <a:defRPr/>
            </a:pPr>
            <a:endParaRPr lang="en-NZ" dirty="0"/>
          </a:p>
        </p:txBody>
      </p:sp>
      <p:sp>
        <p:nvSpPr>
          <p:cNvPr id="4" name="Rectangle 12"/>
          <p:cNvSpPr>
            <a:spLocks noGrp="1" noChangeArrowheads="1"/>
          </p:cNvSpPr>
          <p:nvPr>
            <p:ph type="ftr" sz="quarter" idx="11"/>
          </p:nvPr>
        </p:nvSpPr>
        <p:spPr>
          <a:xfrm>
            <a:off x="3059113" y="6237288"/>
            <a:ext cx="2895600" cy="457200"/>
          </a:xfrm>
          <a:prstGeom prst="rect">
            <a:avLst/>
          </a:prstGeom>
          <a:ln/>
        </p:spPr>
        <p:txBody>
          <a:bodyPr/>
          <a:lstStyle>
            <a:lvl1pPr>
              <a:defRPr/>
            </a:lvl1pPr>
          </a:lstStyle>
          <a:p>
            <a:pPr>
              <a:defRPr/>
            </a:pPr>
            <a:endParaRPr lang="en-NZ" dirty="0"/>
          </a:p>
        </p:txBody>
      </p:sp>
      <p:sp>
        <p:nvSpPr>
          <p:cNvPr id="5" name="Rectangle 13"/>
          <p:cNvSpPr>
            <a:spLocks noGrp="1" noChangeArrowheads="1"/>
          </p:cNvSpPr>
          <p:nvPr>
            <p:ph type="sldNum" sz="quarter" idx="12"/>
          </p:nvPr>
        </p:nvSpPr>
        <p:spPr>
          <a:ln/>
        </p:spPr>
        <p:txBody>
          <a:bodyPr/>
          <a:lstStyle>
            <a:lvl1pPr>
              <a:defRPr/>
            </a:lvl1pPr>
          </a:lstStyle>
          <a:p>
            <a:pPr>
              <a:defRPr/>
            </a:pPr>
            <a:fld id="{327656E4-B978-42EE-AF3A-FE4DB86223E2}" type="slidenum">
              <a:rPr lang="en-NZ"/>
              <a:pPr>
                <a:defRPr/>
              </a:pPr>
              <a:t>‹#›</a:t>
            </a:fld>
            <a:endParaRPr lang="en-NZ" dirty="0"/>
          </a:p>
        </p:txBody>
      </p:sp>
    </p:spTree>
    <p:extLst>
      <p:ext uri="{BB962C8B-B14F-4D97-AF65-F5344CB8AC3E}">
        <p14:creationId xmlns:p14="http://schemas.microsoft.com/office/powerpoint/2010/main" val="806251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xfrm>
            <a:off x="611188" y="6237288"/>
            <a:ext cx="1905000" cy="457200"/>
          </a:xfrm>
          <a:prstGeom prst="rect">
            <a:avLst/>
          </a:prstGeom>
          <a:ln/>
        </p:spPr>
        <p:txBody>
          <a:bodyPr/>
          <a:lstStyle>
            <a:lvl1pPr>
              <a:defRPr/>
            </a:lvl1pPr>
          </a:lstStyle>
          <a:p>
            <a:pPr>
              <a:defRPr/>
            </a:pPr>
            <a:endParaRPr lang="en-NZ" dirty="0"/>
          </a:p>
        </p:txBody>
      </p:sp>
      <p:sp>
        <p:nvSpPr>
          <p:cNvPr id="3" name="Rectangle 12"/>
          <p:cNvSpPr>
            <a:spLocks noGrp="1" noChangeArrowheads="1"/>
          </p:cNvSpPr>
          <p:nvPr>
            <p:ph type="ftr" sz="quarter" idx="11"/>
          </p:nvPr>
        </p:nvSpPr>
        <p:spPr>
          <a:xfrm>
            <a:off x="3059113" y="6237288"/>
            <a:ext cx="2895600" cy="457200"/>
          </a:xfrm>
          <a:prstGeom prst="rect">
            <a:avLst/>
          </a:prstGeom>
          <a:ln/>
        </p:spPr>
        <p:txBody>
          <a:bodyPr/>
          <a:lstStyle>
            <a:lvl1pPr>
              <a:defRPr/>
            </a:lvl1pPr>
          </a:lstStyle>
          <a:p>
            <a:pPr>
              <a:defRPr/>
            </a:pPr>
            <a:endParaRPr lang="en-NZ" dirty="0"/>
          </a:p>
        </p:txBody>
      </p:sp>
      <p:sp>
        <p:nvSpPr>
          <p:cNvPr id="4" name="Rectangle 13"/>
          <p:cNvSpPr>
            <a:spLocks noGrp="1" noChangeArrowheads="1"/>
          </p:cNvSpPr>
          <p:nvPr>
            <p:ph type="sldNum" sz="quarter" idx="12"/>
          </p:nvPr>
        </p:nvSpPr>
        <p:spPr>
          <a:ln/>
        </p:spPr>
        <p:txBody>
          <a:bodyPr/>
          <a:lstStyle>
            <a:lvl1pPr>
              <a:defRPr/>
            </a:lvl1pPr>
          </a:lstStyle>
          <a:p>
            <a:pPr>
              <a:defRPr/>
            </a:pPr>
            <a:fld id="{06617A03-9FB2-4562-9B49-2AAB1E30F2A1}" type="slidenum">
              <a:rPr lang="en-NZ"/>
              <a:pPr>
                <a:defRPr/>
              </a:pPr>
              <a:t>‹#›</a:t>
            </a:fld>
            <a:endParaRPr lang="en-NZ" dirty="0"/>
          </a:p>
        </p:txBody>
      </p:sp>
    </p:spTree>
    <p:extLst>
      <p:ext uri="{BB962C8B-B14F-4D97-AF65-F5344CB8AC3E}">
        <p14:creationId xmlns:p14="http://schemas.microsoft.com/office/powerpoint/2010/main" val="4191434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xfrm>
            <a:off x="611188" y="6237288"/>
            <a:ext cx="1905000" cy="457200"/>
          </a:xfrm>
          <a:prstGeom prst="rect">
            <a:avLst/>
          </a:prstGeom>
          <a:ln/>
        </p:spPr>
        <p:txBody>
          <a:bodyPr/>
          <a:lstStyle>
            <a:lvl1pPr>
              <a:defRPr/>
            </a:lvl1pPr>
          </a:lstStyle>
          <a:p>
            <a:pPr>
              <a:defRPr/>
            </a:pPr>
            <a:endParaRPr lang="en-NZ" dirty="0"/>
          </a:p>
        </p:txBody>
      </p:sp>
      <p:sp>
        <p:nvSpPr>
          <p:cNvPr id="6" name="Rectangle 12"/>
          <p:cNvSpPr>
            <a:spLocks noGrp="1" noChangeArrowheads="1"/>
          </p:cNvSpPr>
          <p:nvPr>
            <p:ph type="ftr" sz="quarter" idx="11"/>
          </p:nvPr>
        </p:nvSpPr>
        <p:spPr>
          <a:xfrm>
            <a:off x="3059113" y="6237288"/>
            <a:ext cx="2895600" cy="457200"/>
          </a:xfrm>
          <a:prstGeom prst="rect">
            <a:avLst/>
          </a:prstGeom>
          <a:ln/>
        </p:spPr>
        <p:txBody>
          <a:bodyPr/>
          <a:lstStyle>
            <a:lvl1pPr>
              <a:defRPr/>
            </a:lvl1pPr>
          </a:lstStyle>
          <a:p>
            <a:pPr>
              <a:defRPr/>
            </a:pPr>
            <a:endParaRPr lang="en-NZ" dirty="0"/>
          </a:p>
        </p:txBody>
      </p:sp>
      <p:sp>
        <p:nvSpPr>
          <p:cNvPr id="7" name="Rectangle 13"/>
          <p:cNvSpPr>
            <a:spLocks noGrp="1" noChangeArrowheads="1"/>
          </p:cNvSpPr>
          <p:nvPr>
            <p:ph type="sldNum" sz="quarter" idx="12"/>
          </p:nvPr>
        </p:nvSpPr>
        <p:spPr>
          <a:ln/>
        </p:spPr>
        <p:txBody>
          <a:bodyPr/>
          <a:lstStyle>
            <a:lvl1pPr>
              <a:defRPr/>
            </a:lvl1pPr>
          </a:lstStyle>
          <a:p>
            <a:pPr>
              <a:defRPr/>
            </a:pPr>
            <a:fld id="{B3898B44-706A-4573-A143-FA539EEBDCEE}" type="slidenum">
              <a:rPr lang="en-NZ"/>
              <a:pPr>
                <a:defRPr/>
              </a:pPr>
              <a:t>‹#›</a:t>
            </a:fld>
            <a:endParaRPr lang="en-NZ" dirty="0"/>
          </a:p>
        </p:txBody>
      </p:sp>
    </p:spTree>
    <p:extLst>
      <p:ext uri="{BB962C8B-B14F-4D97-AF65-F5344CB8AC3E}">
        <p14:creationId xmlns:p14="http://schemas.microsoft.com/office/powerpoint/2010/main" val="2997729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NZ"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xfrm>
            <a:off x="611188" y="6237288"/>
            <a:ext cx="1905000" cy="457200"/>
          </a:xfrm>
          <a:prstGeom prst="rect">
            <a:avLst/>
          </a:prstGeom>
          <a:ln/>
        </p:spPr>
        <p:txBody>
          <a:bodyPr/>
          <a:lstStyle>
            <a:lvl1pPr>
              <a:defRPr/>
            </a:lvl1pPr>
          </a:lstStyle>
          <a:p>
            <a:pPr>
              <a:defRPr/>
            </a:pPr>
            <a:endParaRPr lang="en-NZ" dirty="0"/>
          </a:p>
        </p:txBody>
      </p:sp>
      <p:sp>
        <p:nvSpPr>
          <p:cNvPr id="6" name="Rectangle 12"/>
          <p:cNvSpPr>
            <a:spLocks noGrp="1" noChangeArrowheads="1"/>
          </p:cNvSpPr>
          <p:nvPr>
            <p:ph type="ftr" sz="quarter" idx="11"/>
          </p:nvPr>
        </p:nvSpPr>
        <p:spPr>
          <a:xfrm>
            <a:off x="3059113" y="6237288"/>
            <a:ext cx="2895600" cy="457200"/>
          </a:xfrm>
          <a:prstGeom prst="rect">
            <a:avLst/>
          </a:prstGeom>
          <a:ln/>
        </p:spPr>
        <p:txBody>
          <a:bodyPr/>
          <a:lstStyle>
            <a:lvl1pPr>
              <a:defRPr/>
            </a:lvl1pPr>
          </a:lstStyle>
          <a:p>
            <a:pPr>
              <a:defRPr/>
            </a:pPr>
            <a:endParaRPr lang="en-NZ" dirty="0"/>
          </a:p>
        </p:txBody>
      </p:sp>
      <p:sp>
        <p:nvSpPr>
          <p:cNvPr id="7" name="Rectangle 13"/>
          <p:cNvSpPr>
            <a:spLocks noGrp="1" noChangeArrowheads="1"/>
          </p:cNvSpPr>
          <p:nvPr>
            <p:ph type="sldNum" sz="quarter" idx="12"/>
          </p:nvPr>
        </p:nvSpPr>
        <p:spPr>
          <a:ln/>
        </p:spPr>
        <p:txBody>
          <a:bodyPr/>
          <a:lstStyle>
            <a:lvl1pPr>
              <a:defRPr/>
            </a:lvl1pPr>
          </a:lstStyle>
          <a:p>
            <a:pPr>
              <a:defRPr/>
            </a:pPr>
            <a:fld id="{B8D45E81-14EC-4203-928A-795146A2617F}" type="slidenum">
              <a:rPr lang="en-NZ"/>
              <a:pPr>
                <a:defRPr/>
              </a:pPr>
              <a:t>‹#›</a:t>
            </a:fld>
            <a:endParaRPr lang="en-NZ" dirty="0"/>
          </a:p>
        </p:txBody>
      </p:sp>
    </p:spTree>
    <p:extLst>
      <p:ext uri="{BB962C8B-B14F-4D97-AF65-F5344CB8AC3E}">
        <p14:creationId xmlns:p14="http://schemas.microsoft.com/office/powerpoint/2010/main" val="2301580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10"/>
          <p:cNvSpPr>
            <a:spLocks noGrp="1" noChangeArrowheads="1"/>
          </p:cNvSpPr>
          <p:nvPr>
            <p:ph type="body" idx="1"/>
          </p:nvPr>
        </p:nvSpPr>
        <p:spPr bwMode="auto">
          <a:xfrm>
            <a:off x="539750" y="1341438"/>
            <a:ext cx="8415338" cy="479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smtClean="0"/>
          </a:p>
        </p:txBody>
      </p:sp>
      <p:sp>
        <p:nvSpPr>
          <p:cNvPr id="80909" name="Rectangle 13"/>
          <p:cNvSpPr>
            <a:spLocks noGrp="1" noChangeArrowheads="1"/>
          </p:cNvSpPr>
          <p:nvPr>
            <p:ph type="sldNum" sz="quarter" idx="4"/>
          </p:nvPr>
        </p:nvSpPr>
        <p:spPr bwMode="auto">
          <a:xfrm>
            <a:off x="3563888" y="6237312"/>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a:defRPr/>
            </a:pPr>
            <a:fld id="{02C67F19-F0BE-4C96-AE7F-BAC93589E670}" type="slidenum">
              <a:rPr lang="en-NZ"/>
              <a:pPr>
                <a:defRPr/>
              </a:pPr>
              <a:t>‹#›</a:t>
            </a:fld>
            <a:endParaRPr lang="en-NZ" dirty="0"/>
          </a:p>
        </p:txBody>
      </p:sp>
      <p:sp>
        <p:nvSpPr>
          <p:cNvPr id="80914" name="Rectangle 18"/>
          <p:cNvSpPr>
            <a:spLocks noChangeArrowheads="1"/>
          </p:cNvSpPr>
          <p:nvPr/>
        </p:nvSpPr>
        <p:spPr bwMode="auto">
          <a:xfrm flipV="1">
            <a:off x="107505" y="1052736"/>
            <a:ext cx="8979346" cy="101600"/>
          </a:xfrm>
          <a:prstGeom prst="rect">
            <a:avLst/>
          </a:prstGeom>
          <a:gradFill rotWithShape="0">
            <a:gsLst>
              <a:gs pos="0">
                <a:srgbClr val="009900"/>
              </a:gs>
              <a:gs pos="100000">
                <a:srgbClr val="009900">
                  <a:gamma/>
                  <a:shade val="46275"/>
                  <a:invGamma/>
                </a:srgbClr>
              </a:gs>
            </a:gsLst>
            <a:lin ang="5400000" scaled="1"/>
          </a:gradFill>
          <a:ln w="9525">
            <a:noFill/>
            <a:miter lim="800000"/>
            <a:headEnd/>
            <a:tailEnd/>
          </a:ln>
          <a:effectLst/>
        </p:spPr>
        <p:txBody>
          <a:bodyPr wrap="none" anchor="ctr"/>
          <a:lstStyle/>
          <a:p>
            <a:pPr>
              <a:defRPr/>
            </a:pPr>
            <a:endParaRPr lang="en-NZ" dirty="0"/>
          </a:p>
        </p:txBody>
      </p:sp>
      <p:pic>
        <p:nvPicPr>
          <p:cNvPr id="2" name="Picture 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93675" y="70222"/>
            <a:ext cx="2239470" cy="941179"/>
          </a:xfrm>
          <a:prstGeom prst="rect">
            <a:avLst/>
          </a:prstGeom>
        </p:spPr>
      </p:pic>
    </p:spTree>
  </p:cSld>
  <p:clrMap bg1="lt1" tx1="dk1" bg2="lt2" tx2="dk2" accent1="accent1" accent2="accent2" accent3="accent3" accent4="accent4" accent5="accent5" accent6="accent6" hlink="hlink" folHlink="folHlink"/>
  <p:sldLayoutIdLst>
    <p:sldLayoutId id="2147483678"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1800" b="1">
          <a:solidFill>
            <a:srgbClr val="006600"/>
          </a:solidFill>
          <a:latin typeface="+mj-lt"/>
          <a:ea typeface="+mj-ea"/>
          <a:cs typeface="+mj-cs"/>
        </a:defRPr>
      </a:lvl1pPr>
      <a:lvl2pPr algn="l" rtl="0" eaLnBrk="1" fontAlgn="base" hangingPunct="1">
        <a:spcBef>
          <a:spcPct val="0"/>
        </a:spcBef>
        <a:spcAft>
          <a:spcPct val="0"/>
        </a:spcAft>
        <a:defRPr sz="4400">
          <a:solidFill>
            <a:schemeClr val="tx2"/>
          </a:solidFill>
          <a:latin typeface="Tahoma" charset="0"/>
        </a:defRPr>
      </a:lvl2pPr>
      <a:lvl3pPr algn="l" rtl="0" eaLnBrk="1" fontAlgn="base" hangingPunct="1">
        <a:spcBef>
          <a:spcPct val="0"/>
        </a:spcBef>
        <a:spcAft>
          <a:spcPct val="0"/>
        </a:spcAft>
        <a:defRPr sz="4400">
          <a:solidFill>
            <a:schemeClr val="tx2"/>
          </a:solidFill>
          <a:latin typeface="Tahoma" charset="0"/>
        </a:defRPr>
      </a:lvl3pPr>
      <a:lvl4pPr algn="l" rtl="0" eaLnBrk="1" fontAlgn="base" hangingPunct="1">
        <a:spcBef>
          <a:spcPct val="0"/>
        </a:spcBef>
        <a:spcAft>
          <a:spcPct val="0"/>
        </a:spcAft>
        <a:defRPr sz="4400">
          <a:solidFill>
            <a:schemeClr val="tx2"/>
          </a:solidFill>
          <a:latin typeface="Tahoma" charset="0"/>
        </a:defRPr>
      </a:lvl4pPr>
      <a:lvl5pPr algn="l" rtl="0" eaLnBrk="1" fontAlgn="base" hangingPunct="1">
        <a:spcBef>
          <a:spcPct val="0"/>
        </a:spcBef>
        <a:spcAft>
          <a:spcPct val="0"/>
        </a:spcAft>
        <a:defRPr sz="4400">
          <a:solidFill>
            <a:schemeClr val="tx2"/>
          </a:solidFill>
          <a:latin typeface="Tahoma" charset="0"/>
        </a:defRPr>
      </a:lvl5pPr>
      <a:lvl6pPr marL="457200" algn="l" rtl="0" eaLnBrk="1" fontAlgn="base" hangingPunct="1">
        <a:spcBef>
          <a:spcPct val="0"/>
        </a:spcBef>
        <a:spcAft>
          <a:spcPct val="0"/>
        </a:spcAft>
        <a:defRPr sz="4400">
          <a:solidFill>
            <a:schemeClr val="tx2"/>
          </a:solidFill>
          <a:latin typeface="Tahoma" charset="0"/>
        </a:defRPr>
      </a:lvl6pPr>
      <a:lvl7pPr marL="914400" algn="l" rtl="0" eaLnBrk="1" fontAlgn="base" hangingPunct="1">
        <a:spcBef>
          <a:spcPct val="0"/>
        </a:spcBef>
        <a:spcAft>
          <a:spcPct val="0"/>
        </a:spcAft>
        <a:defRPr sz="4400">
          <a:solidFill>
            <a:schemeClr val="tx2"/>
          </a:solidFill>
          <a:latin typeface="Tahoma" charset="0"/>
        </a:defRPr>
      </a:lvl7pPr>
      <a:lvl8pPr marL="1371600" algn="l" rtl="0" eaLnBrk="1" fontAlgn="base" hangingPunct="1">
        <a:spcBef>
          <a:spcPct val="0"/>
        </a:spcBef>
        <a:spcAft>
          <a:spcPct val="0"/>
        </a:spcAft>
        <a:defRPr sz="4400">
          <a:solidFill>
            <a:schemeClr val="tx2"/>
          </a:solidFill>
          <a:latin typeface="Tahoma" charset="0"/>
        </a:defRPr>
      </a:lvl8pPr>
      <a:lvl9pPr marL="1828800" algn="l" rtl="0" eaLnBrk="1" fontAlgn="base" hangingPunct="1">
        <a:spcBef>
          <a:spcPct val="0"/>
        </a:spcBef>
        <a:spcAft>
          <a:spcPct val="0"/>
        </a:spcAft>
        <a:defRPr sz="4400">
          <a:solidFill>
            <a:schemeClr val="tx2"/>
          </a:solidFill>
          <a:latin typeface="Tahoma" charset="0"/>
        </a:defRPr>
      </a:lvl9pPr>
    </p:titleStyle>
    <p:bodyStyle>
      <a:lvl1pPr marL="342900" indent="-342900" algn="l" rtl="0" eaLnBrk="1" fontAlgn="base" hangingPunct="1">
        <a:spcBef>
          <a:spcPct val="20000"/>
        </a:spcBef>
        <a:spcAft>
          <a:spcPct val="0"/>
        </a:spcAft>
        <a:buClr>
          <a:srgbClr val="006600"/>
        </a:buClr>
        <a:buSzPct val="60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006600"/>
        </a:buClr>
        <a:buSzPct val="55000"/>
        <a:buFont typeface="Wingdings" pitchFamily="2" charset="2"/>
        <a:buChar char="n"/>
        <a:defRPr sz="2800">
          <a:solidFill>
            <a:schemeClr val="tx1"/>
          </a:solidFill>
          <a:latin typeface="+mn-lt"/>
        </a:defRPr>
      </a:lvl2pPr>
      <a:lvl3pPr marL="1143000" indent="-228600" algn="l" rtl="0" eaLnBrk="1" fontAlgn="base" hangingPunct="1">
        <a:spcBef>
          <a:spcPct val="20000"/>
        </a:spcBef>
        <a:spcAft>
          <a:spcPct val="0"/>
        </a:spcAft>
        <a:buClr>
          <a:srgbClr val="006600"/>
        </a:buClr>
        <a:buSzPct val="50000"/>
        <a:buFont typeface="Wingdings"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rgbClr val="006600"/>
        </a:buClr>
        <a:buSzPct val="55000"/>
        <a:buFont typeface="Wingdings" pitchFamily="2" charset="2"/>
        <a:buChar char="n"/>
        <a:defRPr sz="2000">
          <a:solidFill>
            <a:schemeClr val="tx1"/>
          </a:solidFill>
          <a:latin typeface="+mn-lt"/>
        </a:defRPr>
      </a:lvl4pPr>
      <a:lvl5pPr marL="2057400" indent="-228600" algn="l" rtl="0" eaLnBrk="1" fontAlgn="base" hangingPunct="1">
        <a:spcBef>
          <a:spcPct val="20000"/>
        </a:spcBef>
        <a:spcAft>
          <a:spcPct val="0"/>
        </a:spcAft>
        <a:buClr>
          <a:srgbClr val="006600"/>
        </a:buClr>
        <a:buSzPct val="50000"/>
        <a:buFont typeface="Wingdings" pitchFamily="2" charset="2"/>
        <a:buChar char="n"/>
        <a:defRPr sz="2000">
          <a:solidFill>
            <a:schemeClr val="tx1"/>
          </a:solidFill>
          <a:latin typeface="+mn-lt"/>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google.com/url?sa=i&amp;rct=j&amp;q=&amp;esrc=s&amp;source=images&amp;cd=&amp;cad=rja&amp;uact=8&amp;docid=h4Mr1LfnNVIv4M&amp;tbnid=CCF6X3aCG5geZM:&amp;ved=0CAUQjRw&amp;url=https://www.facebook.com/peoplefirstnz&amp;ei=Qq7pU-zMKpKE8gXsmIGoAg&amp;bvm=bv.72676100,d.dGc&amp;psig=AFQjCNFCVz8l6Ug20nl6b38SkNKTeLGVow&amp;ust=1407909821307807"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www.google.com/url?sa=i&amp;rct=j&amp;q=&amp;esrc=s&amp;source=images&amp;cd=&amp;cad=rja&amp;uact=8&amp;docid=ZREZt9JGKeGGAM&amp;tbnid=8nFfDe9rjWjOfM:&amp;ved=0CAUQjRw&amp;url=http://www.rediff.com/money/slide-show/slide-show-1-how-hr-can-help-organisations-succeed/20101220.htm&amp;ei=5a7pU43AHsXf8AXx6oDIBg&amp;bvm=bv.72676100,d.dGc&amp;psig=AFQjCNH_QRHUAvuW90EM77KhlF1aLehL1A&amp;ust=1407909965013093"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nz/url?sa=i&amp;rct=j&amp;q=&amp;esrc=s&amp;source=images&amp;cd=&amp;cad=rja&amp;uact=8&amp;docid=BM-aI7A_m1K0gM&amp;tbnid=z1D7jdJXrsFJSM:&amp;ved=0CAUQjRw&amp;url=http://blog.mondo.com/blog/bid/345592/Speak-Up-and-Be-Heard&amp;ei=u63dU5rnDsW58gXt7IHwAg&amp;bvm=bv.72197243,d.dGc&amp;psig=AFQjCNHQFrpf45rW_G-CFVztzJleOTkeuA&amp;ust=1407123249839100"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p:cNvSpPr>
            <a:spLocks noGrp="1" noChangeArrowheads="1"/>
          </p:cNvSpPr>
          <p:nvPr>
            <p:ph type="title"/>
          </p:nvPr>
        </p:nvSpPr>
        <p:spPr>
          <a:xfrm>
            <a:off x="539552" y="1700808"/>
            <a:ext cx="8604448" cy="539750"/>
          </a:xfrm>
        </p:spPr>
        <p:txBody>
          <a:bodyPr/>
          <a:lstStyle/>
          <a:p>
            <a:r>
              <a:rPr lang="en-NZ" altLang="en-US" sz="2400" dirty="0"/>
              <a:t>People </a:t>
            </a:r>
            <a:r>
              <a:rPr lang="en-NZ" altLang="en-US" sz="2400" dirty="0" smtClean="0"/>
              <a:t>First New Zealand  </a:t>
            </a:r>
            <a:r>
              <a:rPr lang="en-NZ" altLang="en-US" sz="2400" dirty="0"/>
              <a:t>– </a:t>
            </a:r>
            <a:r>
              <a:rPr lang="en-NZ" sz="2400" dirty="0" err="1"/>
              <a:t>Ngā</a:t>
            </a:r>
            <a:r>
              <a:rPr lang="en-NZ" sz="2400" dirty="0"/>
              <a:t> </a:t>
            </a:r>
            <a:r>
              <a:rPr lang="en-NZ" sz="2400" dirty="0" err="1"/>
              <a:t>Tāngata</a:t>
            </a:r>
            <a:r>
              <a:rPr lang="en-NZ" sz="2400" dirty="0"/>
              <a:t> </a:t>
            </a:r>
            <a:r>
              <a:rPr lang="en-NZ" sz="2400" dirty="0" err="1"/>
              <a:t>Tuatahi</a:t>
            </a:r>
            <a:endParaRPr lang="en-US" altLang="en-US" sz="2400" dirty="0"/>
          </a:p>
        </p:txBody>
      </p:sp>
      <p:sp>
        <p:nvSpPr>
          <p:cNvPr id="7" name="Rectangle 6"/>
          <p:cNvSpPr/>
          <p:nvPr/>
        </p:nvSpPr>
        <p:spPr>
          <a:xfrm>
            <a:off x="3341275" y="3212976"/>
            <a:ext cx="5472608"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rgbClr val="4F2270"/>
                </a:solidFill>
                <a:effectLst>
                  <a:outerShdw blurRad="88000" dist="50800" dir="5040000" algn="tl">
                    <a:schemeClr val="accent4">
                      <a:tint val="80000"/>
                      <a:satMod val="250000"/>
                      <a:alpha val="45000"/>
                    </a:schemeClr>
                  </a:outerShdw>
                </a:effectLst>
              </a:rPr>
              <a:t>Learn with us..</a:t>
            </a:r>
            <a:endParaRPr lang="en-US" sz="5400" b="1" dirty="0" smtClean="0">
              <a:ln>
                <a:prstDash val="solid"/>
              </a:ln>
              <a:solidFill>
                <a:srgbClr val="4F2270"/>
              </a:solidFill>
              <a:effectLst>
                <a:outerShdw blurRad="88000" dist="50800" dir="5040000" algn="tl">
                  <a:schemeClr val="accent4">
                    <a:tint val="80000"/>
                    <a:satMod val="250000"/>
                    <a:alpha val="45000"/>
                  </a:schemeClr>
                </a:outerShdw>
              </a:effectLst>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724" y="3241977"/>
            <a:ext cx="2862510" cy="2862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94002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The goals of People first NZ</a:t>
            </a:r>
            <a:endParaRPr lang="en-NZ" sz="3200" dirty="0"/>
          </a:p>
        </p:txBody>
      </p:sp>
      <p:sp>
        <p:nvSpPr>
          <p:cNvPr id="3" name="Content Placeholder 2"/>
          <p:cNvSpPr>
            <a:spLocks noGrp="1"/>
          </p:cNvSpPr>
          <p:nvPr>
            <p:ph idx="1"/>
          </p:nvPr>
        </p:nvSpPr>
        <p:spPr>
          <a:xfrm>
            <a:off x="539552" y="2076787"/>
            <a:ext cx="10287546" cy="4791075"/>
          </a:xfrm>
        </p:spPr>
        <p:txBody>
          <a:bodyPr/>
          <a:lstStyle/>
          <a:p>
            <a:endParaRPr lang="en-NZ" dirty="0"/>
          </a:p>
          <a:p>
            <a:endParaRPr lang="en-NZ"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124744"/>
            <a:ext cx="5301208" cy="530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1768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sz="3200" dirty="0" smtClean="0"/>
              <a:t>Learn with us</a:t>
            </a:r>
            <a:endParaRPr lang="en-NZ" sz="3200" dirty="0"/>
          </a:p>
        </p:txBody>
      </p:sp>
      <p:sp>
        <p:nvSpPr>
          <p:cNvPr id="6" name="Content Placeholder 5"/>
          <p:cNvSpPr>
            <a:spLocks noGrp="1"/>
          </p:cNvSpPr>
          <p:nvPr>
            <p:ph idx="1"/>
          </p:nvPr>
        </p:nvSpPr>
        <p:spPr>
          <a:xfrm>
            <a:off x="3779912" y="1817539"/>
            <a:ext cx="5212074" cy="4635797"/>
          </a:xfrm>
        </p:spPr>
        <p:txBody>
          <a:bodyPr/>
          <a:lstStyle/>
          <a:p>
            <a:r>
              <a:rPr lang="en-NZ" dirty="0" smtClean="0"/>
              <a:t>‘Learn with us’ is </a:t>
            </a:r>
            <a:r>
              <a:rPr lang="en-NZ" dirty="0" smtClean="0"/>
              <a:t>the</a:t>
            </a:r>
            <a:r>
              <a:rPr lang="en-NZ" dirty="0" smtClean="0"/>
              <a:t> </a:t>
            </a:r>
            <a:r>
              <a:rPr lang="en-NZ" dirty="0" smtClean="0"/>
              <a:t>education arm of People First</a:t>
            </a:r>
          </a:p>
          <a:p>
            <a:endParaRPr lang="en-NZ" dirty="0" smtClean="0"/>
          </a:p>
          <a:p>
            <a:r>
              <a:rPr lang="en-NZ" dirty="0" smtClean="0"/>
              <a:t>It has 2 </a:t>
            </a:r>
            <a:r>
              <a:rPr lang="en-NZ" dirty="0" smtClean="0"/>
              <a:t>parts: </a:t>
            </a:r>
          </a:p>
          <a:p>
            <a:pPr lvl="1"/>
            <a:r>
              <a:rPr lang="en-NZ" dirty="0" smtClean="0"/>
              <a:t>courses </a:t>
            </a:r>
            <a:r>
              <a:rPr lang="en-NZ" dirty="0" smtClean="0"/>
              <a:t>to people with learning disability </a:t>
            </a:r>
            <a:endParaRPr lang="en-NZ" dirty="0" smtClean="0"/>
          </a:p>
          <a:p>
            <a:pPr lvl="1"/>
            <a:r>
              <a:rPr lang="en-NZ" dirty="0" smtClean="0"/>
              <a:t>presentations </a:t>
            </a:r>
            <a:r>
              <a:rPr lang="en-NZ" dirty="0" smtClean="0"/>
              <a:t>to professionals</a:t>
            </a:r>
            <a:endParaRPr lang="en-NZ"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2276872"/>
            <a:ext cx="2862510" cy="2862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26278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1800" y="404664"/>
            <a:ext cx="6315051" cy="477837"/>
          </a:xfrm>
        </p:spPr>
        <p:txBody>
          <a:bodyPr/>
          <a:lstStyle/>
          <a:p>
            <a:r>
              <a:rPr lang="en-NZ" sz="2800" dirty="0" smtClean="0"/>
              <a:t>Learn </a:t>
            </a:r>
            <a:r>
              <a:rPr lang="en-NZ" sz="2800" dirty="0"/>
              <a:t>With </a:t>
            </a:r>
            <a:r>
              <a:rPr lang="en-NZ" sz="2800" dirty="0" smtClean="0"/>
              <a:t>Us courses </a:t>
            </a:r>
            <a:endParaRPr lang="en-NZ" sz="2800" dirty="0"/>
          </a:p>
        </p:txBody>
      </p:sp>
      <p:pic>
        <p:nvPicPr>
          <p:cNvPr id="615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0464" y="1916832"/>
            <a:ext cx="2088232" cy="1566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2"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472" y="4149080"/>
            <a:ext cx="2016224" cy="1755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491880" y="1916832"/>
            <a:ext cx="5375423" cy="4216539"/>
          </a:xfrm>
          <a:prstGeom prst="rect">
            <a:avLst/>
          </a:prstGeom>
          <a:noFill/>
        </p:spPr>
        <p:txBody>
          <a:bodyPr wrap="square" rtlCol="0">
            <a:spAutoFit/>
          </a:bodyPr>
          <a:lstStyle/>
          <a:p>
            <a:pPr marL="285750" indent="-285750">
              <a:spcBef>
                <a:spcPts val="1200"/>
              </a:spcBef>
              <a:spcAft>
                <a:spcPts val="1200"/>
              </a:spcAft>
              <a:buFont typeface="Wingdings" panose="05000000000000000000" pitchFamily="2" charset="2"/>
              <a:buChar char="§"/>
            </a:pPr>
            <a:r>
              <a:rPr lang="en-NZ" sz="3200" dirty="0" smtClean="0">
                <a:ln w="0"/>
                <a:effectLst>
                  <a:outerShdw blurRad="38100" dist="19050" dir="2700000" algn="tl" rotWithShape="0">
                    <a:schemeClr val="dk1">
                      <a:alpha val="40000"/>
                    </a:schemeClr>
                  </a:outerShdw>
                </a:effectLst>
              </a:rPr>
              <a:t>Speaking up</a:t>
            </a:r>
          </a:p>
          <a:p>
            <a:pPr marL="285750" indent="-285750">
              <a:spcBef>
                <a:spcPts val="1200"/>
              </a:spcBef>
              <a:spcAft>
                <a:spcPts val="1200"/>
              </a:spcAft>
              <a:buFont typeface="Wingdings" panose="05000000000000000000" pitchFamily="2" charset="2"/>
              <a:buChar char="§"/>
            </a:pPr>
            <a:r>
              <a:rPr lang="en-NZ" sz="3200" dirty="0" smtClean="0">
                <a:ln w="0"/>
                <a:effectLst>
                  <a:outerShdw blurRad="38100" dist="19050" dir="2700000" algn="tl" rotWithShape="0">
                    <a:schemeClr val="dk1">
                      <a:alpha val="40000"/>
                    </a:schemeClr>
                  </a:outerShdw>
                </a:effectLst>
              </a:rPr>
              <a:t>Work and your rights in NZ</a:t>
            </a:r>
          </a:p>
          <a:p>
            <a:pPr marL="285750" indent="-285750">
              <a:spcBef>
                <a:spcPts val="1200"/>
              </a:spcBef>
              <a:spcAft>
                <a:spcPts val="1200"/>
              </a:spcAft>
              <a:buFont typeface="Wingdings" panose="05000000000000000000" pitchFamily="2" charset="2"/>
              <a:buChar char="§"/>
            </a:pPr>
            <a:r>
              <a:rPr lang="en-NZ" sz="3200" dirty="0" smtClean="0">
                <a:ln w="0"/>
                <a:effectLst>
                  <a:outerShdw blurRad="38100" dist="19050" dir="2700000" algn="tl" rotWithShape="0">
                    <a:schemeClr val="dk1">
                      <a:alpha val="40000"/>
                    </a:schemeClr>
                  </a:outerShdw>
                </a:effectLst>
              </a:rPr>
              <a:t>The UN Convention</a:t>
            </a:r>
          </a:p>
          <a:p>
            <a:pPr marL="285750" indent="-285750">
              <a:spcBef>
                <a:spcPts val="1200"/>
              </a:spcBef>
              <a:spcAft>
                <a:spcPts val="1200"/>
              </a:spcAft>
              <a:buFont typeface="Wingdings" panose="05000000000000000000" pitchFamily="2" charset="2"/>
              <a:buChar char="§"/>
            </a:pPr>
            <a:r>
              <a:rPr lang="en-NZ" sz="3200" dirty="0" smtClean="0">
                <a:ln w="0"/>
                <a:effectLst>
                  <a:outerShdw blurRad="38100" dist="19050" dir="2700000" algn="tl" rotWithShape="0">
                    <a:schemeClr val="dk1">
                      <a:alpha val="40000"/>
                    </a:schemeClr>
                  </a:outerShdw>
                </a:effectLst>
              </a:rPr>
              <a:t>Keeping safe, feeling </a:t>
            </a:r>
            <a:r>
              <a:rPr lang="en-NZ" sz="3200" dirty="0">
                <a:ln w="0"/>
                <a:effectLst>
                  <a:outerShdw blurRad="38100" dist="19050" dir="2700000" algn="tl" rotWithShape="0">
                    <a:schemeClr val="dk1">
                      <a:alpha val="40000"/>
                    </a:schemeClr>
                  </a:outerShdw>
                </a:effectLst>
              </a:rPr>
              <a:t>s</a:t>
            </a:r>
            <a:r>
              <a:rPr lang="en-NZ" sz="3200" dirty="0" smtClean="0">
                <a:ln w="0"/>
                <a:effectLst>
                  <a:outerShdw blurRad="38100" dist="19050" dir="2700000" algn="tl" rotWithShape="0">
                    <a:schemeClr val="dk1">
                      <a:alpha val="40000"/>
                    </a:schemeClr>
                  </a:outerShdw>
                </a:effectLst>
              </a:rPr>
              <a:t>afe</a:t>
            </a:r>
          </a:p>
          <a:p>
            <a:pPr marL="285750" indent="-285750">
              <a:spcBef>
                <a:spcPts val="1200"/>
              </a:spcBef>
              <a:spcAft>
                <a:spcPts val="1200"/>
              </a:spcAft>
              <a:buFont typeface="Wingdings" panose="05000000000000000000" pitchFamily="2" charset="2"/>
              <a:buChar char="§"/>
            </a:pPr>
            <a:r>
              <a:rPr lang="en-NZ" sz="3200" dirty="0" smtClean="0">
                <a:ln w="0"/>
                <a:effectLst>
                  <a:outerShdw blurRad="38100" dist="19050" dir="2700000" algn="tl" rotWithShape="0">
                    <a:schemeClr val="dk1">
                      <a:alpha val="40000"/>
                    </a:schemeClr>
                  </a:outerShdw>
                </a:effectLst>
              </a:rPr>
              <a:t>Money Smarts made </a:t>
            </a:r>
            <a:r>
              <a:rPr lang="en-NZ" sz="3200" dirty="0" smtClean="0">
                <a:ln w="0"/>
                <a:effectLst>
                  <a:outerShdw blurRad="38100" dist="19050" dir="2700000" algn="tl" rotWithShape="0">
                    <a:schemeClr val="dk1">
                      <a:alpha val="40000"/>
                    </a:schemeClr>
                  </a:outerShdw>
                </a:effectLst>
              </a:rPr>
              <a:t>easy</a:t>
            </a:r>
            <a:endParaRPr lang="en-NZ" sz="3200" dirty="0" smtClean="0">
              <a:ln w="0"/>
              <a:solidFill>
                <a:srgbClr val="006600"/>
              </a:solidFill>
              <a:effectLst>
                <a:outerShdw blurRad="38100" dist="19050" dir="2700000" algn="tl" rotWithShape="0">
                  <a:schemeClr val="dk1">
                    <a:alpha val="40000"/>
                  </a:schemeClr>
                </a:outerShdw>
              </a:effectLst>
            </a:endParaRPr>
          </a:p>
          <a:p>
            <a:endParaRPr lang="en-NZ" dirty="0">
              <a:solidFill>
                <a:srgbClr val="006600"/>
              </a:solidFill>
            </a:endParaRPr>
          </a:p>
        </p:txBody>
      </p:sp>
    </p:spTree>
    <p:extLst>
      <p:ext uri="{BB962C8B-B14F-4D97-AF65-F5344CB8AC3E}">
        <p14:creationId xmlns:p14="http://schemas.microsoft.com/office/powerpoint/2010/main" val="19611277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sz="3200" dirty="0" smtClean="0"/>
              <a:t>Speaking Up Course</a:t>
            </a:r>
            <a:endParaRPr lang="en-NZ" sz="3200" dirty="0"/>
          </a:p>
        </p:txBody>
      </p:sp>
      <p:sp>
        <p:nvSpPr>
          <p:cNvPr id="6" name="Content Placeholder 5"/>
          <p:cNvSpPr>
            <a:spLocks noGrp="1"/>
          </p:cNvSpPr>
          <p:nvPr>
            <p:ph idx="1"/>
          </p:nvPr>
        </p:nvSpPr>
        <p:spPr>
          <a:xfrm>
            <a:off x="323528" y="1921027"/>
            <a:ext cx="8623953" cy="3631896"/>
          </a:xfrm>
        </p:spPr>
        <p:txBody>
          <a:bodyPr/>
          <a:lstStyle/>
          <a:p>
            <a:endParaRPr lang="en-NZ" dirty="0" smtClean="0"/>
          </a:p>
          <a:p>
            <a:endParaRPr lang="en-NZ" dirty="0" smtClean="0"/>
          </a:p>
          <a:p>
            <a:pPr lvl="1"/>
            <a:endParaRPr lang="en-NZ" dirty="0" smtClean="0"/>
          </a:p>
          <a:p>
            <a:endParaRPr lang="en-NZ" dirty="0"/>
          </a:p>
        </p:txBody>
      </p:sp>
      <p:pic>
        <p:nvPicPr>
          <p:cNvPr id="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1628800"/>
            <a:ext cx="5477098" cy="4504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2457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Work and your rights in NZ</a:t>
            </a:r>
            <a:endParaRPr lang="en-NZ" sz="3200" dirty="0"/>
          </a:p>
        </p:txBody>
      </p:sp>
      <p:pic>
        <p:nvPicPr>
          <p:cNvPr id="1026" name="Picture 2" descr="https://lh3.googleusercontent.com/xedsIgMzFxTy0QgbkTDq2gOjukeMkTXLRqZd8YCwVe6DVMobKXLW3HkppA501WqsiuwexIGxiSTz7pcHBBvfRtF6kNkfTu0A1RdlcJLv7sigWTdW2gfTnZuq_yodYyiRv2WrO7-u-f-fU2Bsqt0lk1nuiGDaDoJaI8MHWzcQxBOTa9Noo48Sao65VuVu8v4nx8Gm6EkRmZyC86dmV6wUnzJnw-Rk8bq39DwryEpHGXJA_DxKHzzV9VTXGGsUTNduhTvFYnHcxFf3rdBe42aPLu-l5e1Qra2bjd2jrUi8kjUE4vwRWbZFmJxiFXxgKFIAiJMEsPmxkoho5QjXZvplxVP80e1Ua5HfaXpRdBKezFsVVK1lEMq8R_fla1ZXDGWm42lB16ne-RNW0HJ-NK6fZQ2EbKyUJejGcquoOGnqtMkHriiCimgiVP80fSqr49hyIEpNEAcjb4p2tNFyhutxkhrofXdXY0JposXl26DqvJGehXUGHHzNdp_I-jfhduXHEFHHR1jqkXxMAIdwKsTwoxNU1Uas7HA1jwMQtdfTtyE=w407-h271-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700808"/>
            <a:ext cx="7056784" cy="4693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17045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The UN convention </a:t>
            </a:r>
            <a:endParaRPr lang="en-NZ" sz="3200"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609181" y="2198688"/>
            <a:ext cx="2276475" cy="307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descr="https://lh3.googleusercontent.com/TKpIyafEyNW5vATJKIfhAxMdFKRPrgxd508OWoyPREZmjHAvEuwd9y_DZ5ymKiJgUDBQht4p5VRM9U8teL0AXjDU16f7oe32HMXpPxE0OJaf-ilyOhNsRdYm5XXCkZ-_H1MS8w0XxDiT5SYP0SvVDx46Cikm5oSyb9w1_IjBzHiBsj_D9pfreEUd5B8_JOUaaEFxGO4lKs7-z5s_BAY-uafFfdM36sNo_l28Heonh4f0xdt3GwWJGGjts5XT55Goe4nr8190jxCjHwcuSovHd49z44fI-35bDIpmGXacxka8TS86MvB9EvnA2WiBZUz2Zxv0NkhxRwJXMPN2dcuf-WlSH6Uy6gqRXiuiEmx8OpYGMsytAvlhObRoFUHfcwXuh9LdHSIP7-I45Vh9DndONLN0xnx2zkYaAc-IKMDHuVP8sMd1GWt3RhmfsymYD1nOXkeHdCLXQ90yke4_2vKnYLKlaUiwSqrXc_ljECH6VVyZmPzbQQgddBv3TI79yAvczuoK5iqdlHssJUxUGrHTW0J5Pcqiujr-o6YS3V0d1uE=w239-h323-n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7027" y="1556792"/>
            <a:ext cx="3703454" cy="5001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6693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Keeping Safe, Feeling Safe</a:t>
            </a:r>
            <a:endParaRPr lang="en-NZ" sz="3200" dirty="0"/>
          </a:p>
        </p:txBody>
      </p:sp>
      <p:pic>
        <p:nvPicPr>
          <p:cNvPr id="6" name="Picture 5" descr="Photo"/>
          <p:cNvPicPr/>
          <p:nvPr/>
        </p:nvPicPr>
        <p:blipFill>
          <a:blip r:embed="rId3">
            <a:extLst>
              <a:ext uri="{28A0092B-C50C-407E-A947-70E740481C1C}">
                <a14:useLocalDpi xmlns:a14="http://schemas.microsoft.com/office/drawing/2010/main" val="0"/>
              </a:ext>
            </a:extLst>
          </a:blip>
          <a:srcRect/>
          <a:stretch>
            <a:fillRect/>
          </a:stretch>
        </p:blipFill>
        <p:spPr bwMode="auto">
          <a:xfrm>
            <a:off x="1835696" y="1916832"/>
            <a:ext cx="5544616" cy="4194155"/>
          </a:xfrm>
          <a:prstGeom prst="rect">
            <a:avLst/>
          </a:prstGeom>
          <a:noFill/>
          <a:ln>
            <a:noFill/>
          </a:ln>
        </p:spPr>
      </p:pic>
    </p:spTree>
    <p:extLst>
      <p:ext uri="{BB962C8B-B14F-4D97-AF65-F5344CB8AC3E}">
        <p14:creationId xmlns:p14="http://schemas.microsoft.com/office/powerpoint/2010/main" val="176983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Money Smarts made easy </a:t>
            </a:r>
            <a:endParaRPr lang="en-NZ" sz="3200" dirty="0"/>
          </a:p>
        </p:txBody>
      </p:sp>
      <p:pic>
        <p:nvPicPr>
          <p:cNvPr id="6" name="Picture 5" descr="Photo"/>
          <p:cNvPicPr/>
          <p:nvPr/>
        </p:nvPicPr>
        <p:blipFill>
          <a:blip r:embed="rId3">
            <a:extLst>
              <a:ext uri="{28A0092B-C50C-407E-A947-70E740481C1C}">
                <a14:useLocalDpi xmlns:a14="http://schemas.microsoft.com/office/drawing/2010/main" val="0"/>
              </a:ext>
            </a:extLst>
          </a:blip>
          <a:srcRect/>
          <a:stretch>
            <a:fillRect/>
          </a:stretch>
        </p:blipFill>
        <p:spPr bwMode="auto">
          <a:xfrm>
            <a:off x="2195736" y="1628800"/>
            <a:ext cx="4608512" cy="4590256"/>
          </a:xfrm>
          <a:prstGeom prst="rect">
            <a:avLst/>
          </a:prstGeom>
          <a:noFill/>
          <a:ln>
            <a:noFill/>
          </a:ln>
        </p:spPr>
      </p:pic>
    </p:spTree>
    <p:extLst>
      <p:ext uri="{BB962C8B-B14F-4D97-AF65-F5344CB8AC3E}">
        <p14:creationId xmlns:p14="http://schemas.microsoft.com/office/powerpoint/2010/main" val="22145175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smtClean="0"/>
              <a:t>Presenting to professionals </a:t>
            </a:r>
            <a:endParaRPr lang="en-NZ" sz="2800" dirty="0"/>
          </a:p>
        </p:txBody>
      </p:sp>
      <p:pic>
        <p:nvPicPr>
          <p:cNvPr id="3076" name="Picture 4" descr="https://lh3.googleusercontent.com/2mbRE_t9GQ1v06cnInz6fEQhz_SyNB4FzdSHMsSI-DYgUiXHrKgCGo3kOO-95jA-4_cL8zssU4eYl06zQFq9phIfwzTGNr5gf3Hkz1ELA2ALPfsKSRqeMqB1LjOYNsHON9aA9hBV-eTEEXBAiE_3Ofdjhx3il8oHQvyDVyAbgsp47dsBTlP31s4EjQeqWG273xiJ827Sw93DCJidIz9iv8_IgYGiWiKHlAXdtdrzFD_kH2URZJKEc90dEXOzEdFM4AzhqGko6vbQc903F9W6A9HN5SLAzL2P16lnl5z2Koj9vhMWx5Sz8sORGtuGoY7f-m9FrzE95HykpfpMOXPUK4FPDKpzhYxfLdEM0RPEFVSti9qvMR_jtVPK7zroAmotE2wWiAgPGKInCEsOV897FvO5gIYE6UtAInK-5vgrI4HfyLQJvB54SSI4PTn3DYWZ_9KrJ3cBaP0Yrzt915ULdoN3uRmyA8ekB3BJJqcUH6obPHWWKuhssGGrACb7DxaURS92dQhbpW0vloEzM7J22sxyFy3gbRFmxYhMt4ENL34=w658-h578-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1340768"/>
            <a:ext cx="5962650" cy="523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05871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sz="3200" dirty="0" smtClean="0"/>
              <a:t>Learn with us </a:t>
            </a:r>
            <a:endParaRPr lang="en-NZ" sz="3200" dirty="0"/>
          </a:p>
        </p:txBody>
      </p:sp>
      <p:sp>
        <p:nvSpPr>
          <p:cNvPr id="6" name="Content Placeholder 5"/>
          <p:cNvSpPr>
            <a:spLocks noGrp="1"/>
          </p:cNvSpPr>
          <p:nvPr>
            <p:ph idx="1"/>
          </p:nvPr>
        </p:nvSpPr>
        <p:spPr>
          <a:xfrm>
            <a:off x="3923928" y="1700808"/>
            <a:ext cx="5031160" cy="4431705"/>
          </a:xfrm>
        </p:spPr>
        <p:txBody>
          <a:bodyPr/>
          <a:lstStyle/>
          <a:p>
            <a:endParaRPr lang="en-NZ" b="1" dirty="0" smtClean="0"/>
          </a:p>
          <a:p>
            <a:endParaRPr lang="en-NZ" b="1" dirty="0"/>
          </a:p>
          <a:p>
            <a:r>
              <a:rPr lang="en-NZ" dirty="0" smtClean="0"/>
              <a:t>www.peoplefirst.org.nz</a:t>
            </a:r>
          </a:p>
          <a:p>
            <a:endParaRPr lang="en-NZ" dirty="0"/>
          </a:p>
          <a:p>
            <a:r>
              <a:rPr lang="en-NZ" dirty="0" smtClean="0"/>
              <a:t>0800 20 </a:t>
            </a:r>
            <a:r>
              <a:rPr lang="en-NZ" dirty="0" smtClean="0"/>
              <a:t>60 70  </a:t>
            </a:r>
            <a:endParaRPr lang="en-NZ"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778" y="1844824"/>
            <a:ext cx="2472333" cy="16482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9793" y="3861048"/>
            <a:ext cx="1750302" cy="2341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75558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55975" y="1844824"/>
            <a:ext cx="4599113" cy="4287689"/>
          </a:xfrm>
        </p:spPr>
        <p:txBody>
          <a:bodyPr/>
          <a:lstStyle/>
          <a:p>
            <a:pPr marL="0" indent="0">
              <a:buNone/>
              <a:defRPr/>
            </a:pPr>
            <a:r>
              <a:rPr lang="en-NZ" b="1" dirty="0" smtClean="0"/>
              <a:t>David King</a:t>
            </a:r>
          </a:p>
          <a:p>
            <a:pPr marL="0" indent="0">
              <a:buFont typeface="Wingdings" pitchFamily="2" charset="2"/>
              <a:buNone/>
              <a:defRPr/>
            </a:pPr>
            <a:endParaRPr lang="en-NZ" sz="1000" b="1" dirty="0" smtClean="0"/>
          </a:p>
          <a:p>
            <a:pPr>
              <a:lnSpc>
                <a:spcPct val="150000"/>
              </a:lnSpc>
              <a:spcBef>
                <a:spcPts val="0"/>
              </a:spcBef>
              <a:buSzPct val="56000"/>
              <a:defRPr/>
            </a:pPr>
            <a:r>
              <a:rPr lang="en-NZ" sz="2800" dirty="0"/>
              <a:t>lives in </a:t>
            </a:r>
            <a:r>
              <a:rPr lang="en-NZ" sz="2800" dirty="0" smtClean="0"/>
              <a:t>Dunedin</a:t>
            </a:r>
            <a:endParaRPr lang="en-NZ" sz="2800" dirty="0"/>
          </a:p>
          <a:p>
            <a:pPr>
              <a:lnSpc>
                <a:spcPct val="150000"/>
              </a:lnSpc>
              <a:spcBef>
                <a:spcPts val="0"/>
              </a:spcBef>
              <a:buSzPct val="56000"/>
              <a:defRPr/>
            </a:pPr>
            <a:r>
              <a:rPr lang="en-NZ" sz="2800" dirty="0"/>
              <a:t>is </a:t>
            </a:r>
            <a:r>
              <a:rPr lang="en-NZ" sz="2800" dirty="0" smtClean="0"/>
              <a:t>Southern President </a:t>
            </a:r>
            <a:r>
              <a:rPr lang="en-NZ" sz="2800" dirty="0"/>
              <a:t>and </a:t>
            </a:r>
            <a:r>
              <a:rPr lang="en-NZ" sz="2800" dirty="0" smtClean="0"/>
              <a:t>on the National Committee</a:t>
            </a:r>
          </a:p>
          <a:p>
            <a:pPr>
              <a:lnSpc>
                <a:spcPct val="150000"/>
              </a:lnSpc>
              <a:spcBef>
                <a:spcPts val="0"/>
              </a:spcBef>
              <a:buSzPct val="56000"/>
              <a:defRPr/>
            </a:pPr>
            <a:r>
              <a:rPr lang="en-NZ" sz="2800" dirty="0"/>
              <a:t>l</a:t>
            </a:r>
            <a:r>
              <a:rPr lang="en-NZ" sz="2800" dirty="0" smtClean="0"/>
              <a:t>ikes to listen to music and watch DVDs</a:t>
            </a:r>
          </a:p>
          <a:p>
            <a:pPr>
              <a:lnSpc>
                <a:spcPct val="150000"/>
              </a:lnSpc>
              <a:spcBef>
                <a:spcPts val="0"/>
              </a:spcBef>
              <a:buSzPct val="56000"/>
              <a:defRPr/>
            </a:pPr>
            <a:endParaRPr lang="en-NZ" sz="2800" dirty="0" smtClean="0"/>
          </a:p>
          <a:p>
            <a:pPr>
              <a:lnSpc>
                <a:spcPct val="150000"/>
              </a:lnSpc>
              <a:spcBef>
                <a:spcPts val="0"/>
              </a:spcBef>
              <a:buSzPct val="56000"/>
              <a:defRPr/>
            </a:pPr>
            <a:endParaRPr lang="en-NZ" sz="2800" dirty="0"/>
          </a:p>
        </p:txBody>
      </p:sp>
      <p:sp>
        <p:nvSpPr>
          <p:cNvPr id="33794" name="Title 1"/>
          <p:cNvSpPr>
            <a:spLocks noGrp="1"/>
          </p:cNvSpPr>
          <p:nvPr>
            <p:ph type="title"/>
          </p:nvPr>
        </p:nvSpPr>
        <p:spPr>
          <a:xfrm>
            <a:off x="2051050" y="328616"/>
            <a:ext cx="6121400" cy="477837"/>
          </a:xfrm>
        </p:spPr>
        <p:txBody>
          <a:bodyPr/>
          <a:lstStyle/>
          <a:p>
            <a:pPr algn="ctr"/>
            <a:r>
              <a:rPr lang="en-NZ" sz="3200" b="1" dirty="0" smtClean="0">
                <a:solidFill>
                  <a:srgbClr val="006600"/>
                </a:solidFill>
              </a:rPr>
              <a:t>Introducing</a:t>
            </a:r>
            <a:r>
              <a:rPr lang="en-NZ" dirty="0" smtClean="0"/>
              <a:t> </a:t>
            </a:r>
          </a:p>
        </p:txBody>
      </p:sp>
      <p:pic>
        <p:nvPicPr>
          <p:cNvPr id="4100" name="Picture 4" descr="https://lh3.googleusercontent.com/XYhGCF--Vc-ZnNuEf4U5FVo_9KuCd5tdxLhE1gxHPqDs8R1x5qYNuJc2_FPi1kH25sWMIWD1DaN5_3QIfJXK0mxNDR41fog_AZI5VA3r5kTfODMNlxICa_sC7KktzeeHrvTI7MdNhD_uWFergTfyPUNlRBWdR2eF5sOJEjFw9jOEaeQdWmvyhOF7JxakSGF_UASMnK1XpZ4AKY-Q46KSpvvIJ-KBGejszeeNjihzbxJur9XkI5qVapoRmA_8yI5arbt00dtS-stk8pZQKO-v_0O-fQDMnoKFoaLAD06MThcL0-ipCszIAa5J0P1AgHZKb6wZM8JwYS8-3G909fwhJ1i9VngLRr5F_sT8JzVPYhf1k6k7E9qTPg5_TwMKCO8UM2mFjuZfm4dJuYKsStu_GPOvFKYCzVDpyAsaE1XTaDlWV80kBJR02Ko4Gce4d0kmPKMYso43_mzLw1c3NMW3FcvAXUPEBmvHNAVkhapFGqWyyafRL0IXMq5Ak87a_JMRZ_rjfgjz6VZgyjYtzt1hHyhfQn85NFzKzcEOTfG4LyE=w1287-h723-n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2387765"/>
            <a:ext cx="3384376" cy="190103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Thank you for listening</a:t>
            </a:r>
            <a:endParaRPr lang="en-NZ" sz="3200"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67744" y="1988840"/>
            <a:ext cx="4536504" cy="3629203"/>
          </a:xfrm>
        </p:spPr>
      </p:pic>
    </p:spTree>
    <p:extLst>
      <p:ext uri="{BB962C8B-B14F-4D97-AF65-F5344CB8AC3E}">
        <p14:creationId xmlns:p14="http://schemas.microsoft.com/office/powerpoint/2010/main" val="5090703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63888" y="1314724"/>
            <a:ext cx="5328592" cy="4791075"/>
          </a:xfrm>
        </p:spPr>
        <p:txBody>
          <a:bodyPr/>
          <a:lstStyle/>
          <a:p>
            <a:pPr marL="0" indent="0">
              <a:lnSpc>
                <a:spcPct val="150000"/>
              </a:lnSpc>
              <a:buSzPct val="56000"/>
              <a:buNone/>
              <a:defRPr/>
            </a:pPr>
            <a:r>
              <a:rPr lang="en-NZ" sz="2800" b="1" dirty="0" smtClean="0"/>
              <a:t>Kayla le </a:t>
            </a:r>
            <a:r>
              <a:rPr lang="en-NZ" sz="2800" b="1" dirty="0" err="1"/>
              <a:t>G</a:t>
            </a:r>
            <a:r>
              <a:rPr lang="en-NZ" sz="2800" b="1" dirty="0" err="1" smtClean="0"/>
              <a:t>ros</a:t>
            </a:r>
            <a:r>
              <a:rPr lang="en-NZ" sz="2800" b="1" dirty="0" smtClean="0"/>
              <a:t> </a:t>
            </a:r>
          </a:p>
          <a:p>
            <a:pPr>
              <a:lnSpc>
                <a:spcPct val="150000"/>
              </a:lnSpc>
              <a:buSzPct val="56000"/>
              <a:defRPr/>
            </a:pPr>
            <a:r>
              <a:rPr lang="en-NZ" sz="2800" dirty="0"/>
              <a:t>l</a:t>
            </a:r>
            <a:r>
              <a:rPr lang="en-NZ" sz="2800" dirty="0" smtClean="0"/>
              <a:t>ives in Christchurch </a:t>
            </a:r>
          </a:p>
          <a:p>
            <a:pPr>
              <a:lnSpc>
                <a:spcPct val="150000"/>
              </a:lnSpc>
              <a:buSzPct val="56000"/>
              <a:defRPr/>
            </a:pPr>
            <a:r>
              <a:rPr lang="en-NZ" sz="2800" dirty="0"/>
              <a:t>i</a:t>
            </a:r>
            <a:r>
              <a:rPr lang="en-NZ" sz="2800" dirty="0" smtClean="0"/>
              <a:t>s the President of Christchurch group</a:t>
            </a:r>
          </a:p>
          <a:p>
            <a:pPr>
              <a:lnSpc>
                <a:spcPct val="150000"/>
              </a:lnSpc>
              <a:buSzPct val="56000"/>
              <a:defRPr/>
            </a:pPr>
            <a:r>
              <a:rPr lang="en-NZ" sz="2800" dirty="0"/>
              <a:t>h</a:t>
            </a:r>
            <a:r>
              <a:rPr lang="en-NZ" sz="2800" dirty="0" smtClean="0"/>
              <a:t>as </a:t>
            </a:r>
            <a:r>
              <a:rPr lang="en-NZ" sz="2800" dirty="0" smtClean="0"/>
              <a:t>co-led </a:t>
            </a:r>
            <a:r>
              <a:rPr lang="en-NZ" sz="2800" dirty="0" smtClean="0"/>
              <a:t>Speaking up courses</a:t>
            </a:r>
          </a:p>
          <a:p>
            <a:pPr>
              <a:lnSpc>
                <a:spcPct val="150000"/>
              </a:lnSpc>
              <a:buSzPct val="56000"/>
              <a:defRPr/>
            </a:pPr>
            <a:endParaRPr lang="en-NZ" sz="2800" dirty="0"/>
          </a:p>
        </p:txBody>
      </p:sp>
      <p:sp>
        <p:nvSpPr>
          <p:cNvPr id="33794" name="Title 1"/>
          <p:cNvSpPr>
            <a:spLocks noGrp="1"/>
          </p:cNvSpPr>
          <p:nvPr>
            <p:ph type="title"/>
          </p:nvPr>
        </p:nvSpPr>
        <p:spPr>
          <a:xfrm>
            <a:off x="2051050" y="279629"/>
            <a:ext cx="6121400" cy="477837"/>
          </a:xfrm>
        </p:spPr>
        <p:txBody>
          <a:bodyPr/>
          <a:lstStyle/>
          <a:p>
            <a:pPr algn="ctr"/>
            <a:r>
              <a:rPr lang="en-NZ" sz="3200" b="1" dirty="0" smtClean="0">
                <a:solidFill>
                  <a:srgbClr val="006600"/>
                </a:solidFill>
              </a:rPr>
              <a:t>Introducing</a:t>
            </a:r>
            <a:r>
              <a:rPr lang="en-NZ" dirty="0" smtClean="0"/>
              <a:t> </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9494" y="2132856"/>
            <a:ext cx="2493843" cy="2836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63888" y="1314724"/>
            <a:ext cx="5328592" cy="4791075"/>
          </a:xfrm>
        </p:spPr>
        <p:txBody>
          <a:bodyPr/>
          <a:lstStyle/>
          <a:p>
            <a:pPr marL="0" indent="0">
              <a:lnSpc>
                <a:spcPct val="150000"/>
              </a:lnSpc>
              <a:buSzPct val="56000"/>
              <a:buNone/>
              <a:defRPr/>
            </a:pPr>
            <a:r>
              <a:rPr lang="en-NZ" sz="2800" b="1" dirty="0" smtClean="0"/>
              <a:t>William </a:t>
            </a:r>
            <a:r>
              <a:rPr lang="en-NZ" sz="2800" b="1" dirty="0" err="1" smtClean="0"/>
              <a:t>Luskie</a:t>
            </a:r>
            <a:endParaRPr lang="en-NZ" sz="2800" b="1" dirty="0" smtClean="0"/>
          </a:p>
          <a:p>
            <a:pPr>
              <a:lnSpc>
                <a:spcPct val="150000"/>
              </a:lnSpc>
              <a:buSzPct val="56000"/>
              <a:defRPr/>
            </a:pPr>
            <a:r>
              <a:rPr lang="en-NZ" sz="2800" dirty="0" smtClean="0"/>
              <a:t>lives in </a:t>
            </a:r>
            <a:r>
              <a:rPr lang="en-NZ" sz="2800" dirty="0" smtClean="0"/>
              <a:t>Dunedin</a:t>
            </a:r>
            <a:endParaRPr lang="en-NZ" sz="2800" dirty="0" smtClean="0"/>
          </a:p>
          <a:p>
            <a:pPr>
              <a:lnSpc>
                <a:spcPct val="150000"/>
              </a:lnSpc>
              <a:buSzPct val="56000"/>
              <a:defRPr/>
            </a:pPr>
            <a:r>
              <a:rPr lang="en-NZ" sz="2800" dirty="0" smtClean="0"/>
              <a:t>Vice </a:t>
            </a:r>
            <a:r>
              <a:rPr lang="en-NZ" sz="2800" dirty="0" smtClean="0"/>
              <a:t>President of Dunedin group  </a:t>
            </a:r>
          </a:p>
          <a:p>
            <a:pPr>
              <a:lnSpc>
                <a:spcPct val="150000"/>
              </a:lnSpc>
              <a:buSzPct val="56000"/>
              <a:defRPr/>
            </a:pPr>
            <a:r>
              <a:rPr lang="en-NZ" sz="2800" dirty="0"/>
              <a:t>r</a:t>
            </a:r>
            <a:r>
              <a:rPr lang="en-NZ" sz="2800" dirty="0" smtClean="0"/>
              <a:t>epresents People </a:t>
            </a:r>
            <a:r>
              <a:rPr lang="en-NZ" sz="2800" dirty="0"/>
              <a:t>F</a:t>
            </a:r>
            <a:r>
              <a:rPr lang="en-NZ" sz="2800" dirty="0" smtClean="0"/>
              <a:t>irst on the MOH </a:t>
            </a:r>
            <a:r>
              <a:rPr lang="en-NZ" sz="2800" dirty="0"/>
              <a:t>C</a:t>
            </a:r>
            <a:r>
              <a:rPr lang="en-NZ" sz="2800" dirty="0" smtClean="0"/>
              <a:t>onsumer Consortium</a:t>
            </a:r>
          </a:p>
          <a:p>
            <a:pPr>
              <a:lnSpc>
                <a:spcPct val="150000"/>
              </a:lnSpc>
              <a:buSzPct val="56000"/>
              <a:defRPr/>
            </a:pPr>
            <a:endParaRPr lang="en-NZ" sz="2800" dirty="0"/>
          </a:p>
        </p:txBody>
      </p:sp>
      <p:sp>
        <p:nvSpPr>
          <p:cNvPr id="33794" name="Title 1"/>
          <p:cNvSpPr>
            <a:spLocks noGrp="1"/>
          </p:cNvSpPr>
          <p:nvPr>
            <p:ph type="title"/>
          </p:nvPr>
        </p:nvSpPr>
        <p:spPr>
          <a:xfrm>
            <a:off x="2051050" y="279629"/>
            <a:ext cx="6121400" cy="477837"/>
          </a:xfrm>
        </p:spPr>
        <p:txBody>
          <a:bodyPr/>
          <a:lstStyle/>
          <a:p>
            <a:pPr algn="ctr"/>
            <a:r>
              <a:rPr lang="en-NZ" sz="3200" b="1" dirty="0" smtClean="0">
                <a:solidFill>
                  <a:srgbClr val="006600"/>
                </a:solidFill>
              </a:rPr>
              <a:t>Introducing</a:t>
            </a:r>
            <a:r>
              <a:rPr lang="en-NZ" dirty="0" smtClean="0"/>
              <a:t> </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2201369"/>
            <a:ext cx="3168352" cy="1783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25719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63888" y="1395414"/>
            <a:ext cx="5319713" cy="4985914"/>
          </a:xfrm>
        </p:spPr>
        <p:txBody>
          <a:bodyPr/>
          <a:lstStyle/>
          <a:p>
            <a:pPr marL="0" indent="0">
              <a:buFont typeface="Wingdings" pitchFamily="2" charset="2"/>
              <a:buNone/>
              <a:defRPr/>
            </a:pPr>
            <a:r>
              <a:rPr lang="en-NZ" dirty="0" smtClean="0"/>
              <a:t> </a:t>
            </a:r>
            <a:r>
              <a:rPr lang="en-NZ" b="1" dirty="0" smtClean="0"/>
              <a:t>Olivia Bovey</a:t>
            </a:r>
          </a:p>
          <a:p>
            <a:pPr>
              <a:lnSpc>
                <a:spcPct val="150000"/>
              </a:lnSpc>
              <a:buSzPct val="56000"/>
              <a:defRPr/>
            </a:pPr>
            <a:r>
              <a:rPr lang="en-NZ" sz="2800" dirty="0" smtClean="0"/>
              <a:t>lives </a:t>
            </a:r>
            <a:r>
              <a:rPr lang="en-NZ" sz="2800" dirty="0"/>
              <a:t>in </a:t>
            </a:r>
            <a:r>
              <a:rPr lang="en-NZ" sz="2800" dirty="0" smtClean="0"/>
              <a:t>Christchurch</a:t>
            </a:r>
          </a:p>
          <a:p>
            <a:pPr>
              <a:lnSpc>
                <a:spcPct val="150000"/>
              </a:lnSpc>
              <a:buClr>
                <a:srgbClr val="006600"/>
              </a:buClr>
              <a:buSzPct val="56000"/>
              <a:defRPr/>
            </a:pPr>
            <a:r>
              <a:rPr lang="en-NZ" sz="2800" dirty="0"/>
              <a:t>i</a:t>
            </a:r>
            <a:r>
              <a:rPr lang="en-NZ" sz="2800" dirty="0" smtClean="0"/>
              <a:t>s </a:t>
            </a:r>
            <a:r>
              <a:rPr lang="en-NZ" sz="2800" dirty="0" err="1" smtClean="0"/>
              <a:t>MidSouth</a:t>
            </a:r>
            <a:r>
              <a:rPr lang="en-NZ" sz="2800" dirty="0" smtClean="0"/>
              <a:t> </a:t>
            </a:r>
            <a:r>
              <a:rPr lang="en-NZ" sz="2800" dirty="0" smtClean="0"/>
              <a:t>Vice President </a:t>
            </a:r>
          </a:p>
          <a:p>
            <a:pPr>
              <a:lnSpc>
                <a:spcPct val="150000"/>
              </a:lnSpc>
              <a:buClr>
                <a:srgbClr val="006600"/>
              </a:buClr>
              <a:buSzPct val="56000"/>
              <a:defRPr/>
            </a:pPr>
            <a:r>
              <a:rPr lang="en-NZ" sz="2800" dirty="0"/>
              <a:t>h</a:t>
            </a:r>
            <a:r>
              <a:rPr lang="en-NZ" sz="2800" dirty="0" smtClean="0"/>
              <a:t>as </a:t>
            </a:r>
            <a:r>
              <a:rPr lang="en-NZ" sz="2800" dirty="0" smtClean="0"/>
              <a:t>co-led </a:t>
            </a:r>
            <a:r>
              <a:rPr lang="en-NZ" sz="2800" dirty="0" smtClean="0"/>
              <a:t>speaking up courses</a:t>
            </a:r>
            <a:endParaRPr lang="en-NZ" sz="2800" dirty="0"/>
          </a:p>
          <a:p>
            <a:pPr>
              <a:lnSpc>
                <a:spcPct val="150000"/>
              </a:lnSpc>
              <a:buClr>
                <a:srgbClr val="006600"/>
              </a:buClr>
              <a:buSzPct val="56000"/>
              <a:defRPr/>
            </a:pPr>
            <a:r>
              <a:rPr lang="en-NZ" sz="2800" dirty="0"/>
              <a:t>w</a:t>
            </a:r>
            <a:r>
              <a:rPr lang="en-NZ" sz="2800" dirty="0" smtClean="0"/>
              <a:t>orks at a rest home</a:t>
            </a:r>
          </a:p>
          <a:p>
            <a:pPr>
              <a:lnSpc>
                <a:spcPct val="150000"/>
              </a:lnSpc>
              <a:buClr>
                <a:srgbClr val="006600"/>
              </a:buClr>
              <a:buSzPct val="56000"/>
              <a:defRPr/>
            </a:pPr>
            <a:r>
              <a:rPr lang="en-NZ" sz="2800" dirty="0" smtClean="0"/>
              <a:t>likes to sing</a:t>
            </a:r>
          </a:p>
          <a:p>
            <a:pPr>
              <a:lnSpc>
                <a:spcPct val="150000"/>
              </a:lnSpc>
              <a:buClr>
                <a:srgbClr val="006600"/>
              </a:buClr>
              <a:buSzPct val="56000"/>
              <a:defRPr/>
            </a:pPr>
            <a:endParaRPr lang="en-NZ" sz="2800" dirty="0" smtClean="0"/>
          </a:p>
          <a:p>
            <a:pPr>
              <a:lnSpc>
                <a:spcPct val="150000"/>
              </a:lnSpc>
              <a:buSzPct val="56000"/>
              <a:defRPr/>
            </a:pPr>
            <a:endParaRPr lang="en-NZ" sz="2800" dirty="0" smtClean="0"/>
          </a:p>
          <a:p>
            <a:pPr>
              <a:lnSpc>
                <a:spcPct val="150000"/>
              </a:lnSpc>
              <a:buClr>
                <a:srgbClr val="006600"/>
              </a:buClr>
              <a:buSzPct val="56000"/>
              <a:defRPr/>
            </a:pPr>
            <a:endParaRPr lang="en-NZ" sz="2800" dirty="0" smtClean="0"/>
          </a:p>
          <a:p>
            <a:pPr>
              <a:lnSpc>
                <a:spcPct val="150000"/>
              </a:lnSpc>
              <a:buClr>
                <a:srgbClr val="006600"/>
              </a:buClr>
              <a:buSzPct val="56000"/>
              <a:defRPr/>
            </a:pPr>
            <a:endParaRPr lang="en-NZ" sz="2800" dirty="0"/>
          </a:p>
        </p:txBody>
      </p:sp>
      <p:sp>
        <p:nvSpPr>
          <p:cNvPr id="33794" name="Title 1"/>
          <p:cNvSpPr>
            <a:spLocks noGrp="1"/>
          </p:cNvSpPr>
          <p:nvPr>
            <p:ph type="title"/>
          </p:nvPr>
        </p:nvSpPr>
        <p:spPr>
          <a:xfrm>
            <a:off x="2051050" y="377603"/>
            <a:ext cx="6121400" cy="477837"/>
          </a:xfrm>
        </p:spPr>
        <p:txBody>
          <a:bodyPr/>
          <a:lstStyle/>
          <a:p>
            <a:pPr algn="ctr"/>
            <a:r>
              <a:rPr lang="en-NZ" sz="3200" b="1" dirty="0" smtClean="0">
                <a:solidFill>
                  <a:srgbClr val="006600"/>
                </a:solidFill>
              </a:rPr>
              <a:t>Introducing</a:t>
            </a:r>
            <a:r>
              <a:rPr lang="en-NZ" dirty="0" smtClean="0"/>
              <a:t> </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7133" y="2449656"/>
            <a:ext cx="2241142" cy="2323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A bit about People First NZ</a:t>
            </a:r>
            <a:endParaRPr lang="en-NZ" sz="3200" dirty="0"/>
          </a:p>
        </p:txBody>
      </p:sp>
      <p:sp>
        <p:nvSpPr>
          <p:cNvPr id="10" name="AutoShape 4" descr="data:image/jpeg;base64,/9j/4AAQSkZJRgABAQAAAQABAAD/2wCEAAkGBxQTEhQUExQVFRUXGBcXGBgYGBcXFxgaFxcXFhcXGBcYHCggGB4lGxgWITEhJSkrLi4uGB8zODMsNygtLisBCgoKDg0OGxAQGywkICQ0LC00LCwsLCwsLC8sLDQsLCwsLCwsLCwsLCwsLCwsLCwsLCwsLCwsLCwsLCwsLCwsLP/AABEIALcBEwMBIgACEQEDEQH/xAAcAAAABwEBAAAAAAAAAAAAAAAAAQIDBAUGBwj/xABAEAABAwIDBQUFBgUDBAMAAAABAAIRAyEEEjEFIkFRYQZxgZGxEzKhwdEHI0JS4fAUYnKy8TOCkiSiwtJDU3P/xAAbAQACAwEBAQAAAAAAAAAAAAADBAABAgUGB//EAC4RAAICAQQBBAECBQUAAAAAAAABAhEDBBIhMUETIjJRYZGhBSMzcbEUFUJygf/aAAwDAQACEQMRAD8A6oggiSwUCCJBQgEEEShAIigiJULCKKURKSSqIKlESkFyIuVF0TaTZAs3yS8n9Pl+qLDndCdTC6BMRl/p8v1R5T08v1SkFZQUHmPJDKefwSkFCBZTz9EeU8z8PojRhQgnKfzH4fRHlP5j8PojQc7zUIER1Pw+iNt+JSXT09dP3yS+KqyB5epVfjhveA+asAVW487/AIBZn0ah2MygiQQQoCUnOm6z7JihUknpHzVdsuiXnRgqL7ccL91/jonGuPd8SiJIyyc2iCAkPwYPEpbHWEEcOP6JwE8vT6rVJmbZAOzP5vh+qCmGuEFWxGtzCpV2uEtII6JbTOnBYXY+JqNmu45KcGxJJNoE8NY/wrXY+3mF1QyBmbmE94t8VmLsjh9GmLSkmVXt213fBON2sDwRNqMu0SyUWZNN2g08EZxjRqq2FbhyUklMnaFNRNqbdpUaTqhl2UWaNXE2A81HAilZOJSCVj9nMxOLd7erUNOmfcpMkCNJPPvKtg2sw7r8w/K7Q+OoPVAcuRhYnRblySXKJSxrXWBvxBsRGoKdDpIChiqLrCndb3J5R8J7g7k8ml0LvsUgiRqyBoII1CBFwSgkPZKb9h3/AL/yqK5HwUmmePP04JDaQBm/7EJVNvDlb6fBQgpxiTrbhrZR25367jeQ94954KTkROJVNEasU1VePO+fD0VnmuFVY8/eO8PQLGR8BMfY0CjlIBRVaoaC5xAA1JsB3lBsKJqqAGgvAOhm3gVCxfazCNMGsJ7iR5gKXgMSypvMc17YsQQR5qLs1XBMzgWHkBPpolB7uQHfc+Q+qadXaOPgLnyCArE6NPiQPST8EVGGW7Zjn4D6o46DyKSGnkPRLE8j/wAitmCG+kSZD3DoCQPJBN1sJVJlr8otaG8uoKCohkK2/Z+8B+be9U03DMGjQO63on0FujNsbFMIUiY1PmUsJFLQKF2OCs8aPcP31TVTG1B/8jj5fRKeoldQgmrtSoPxlCnVfWgPJLA4SeE8rKtxTld9lKzSypTJAdOb+oEAQO4wfFZne03iS3mspObTYOQHT5pJxjC3NMN6ghG1rSyHgEdQComM9kW5DETMGRfmlpDsUQ8ViGCpLZl0AcidPOApVHFhrgXuDQAZLjAHiVnNrO/6yk1phrfZ+Zeeaym29v4oYis0P3G1HtaC1hgBxAHu9FlSafAKUbbO54GoHMaQQQRIIuD1BUlUHZzFO/gMPUdBcaNIngJcGzoDxPAKwp7RFgWuDrW6kwBvQbyDcDVObl5EZNJ0WCOVDbjRwB4axF4trrBSv4uW5mg6gQescp5q7RVolpQUP+LiZBty7hzjiU4MTLSQDaI0vMfVS0TciQjUUY5vXjpyE/QpZxO6XDhzt4WlXaJuRIRFvgVF/jQLOBBgSBBuYtM63CU3GC2tyI8Q03/5KtyK3IkX6fvojDeaj/xg5GeVtLXPS4S314JEHw8LnzUtEtDyoNpYlrarg5zQbWJAOg5q8p1c3A+PHqFxPtt2adUx+JqtqvbneJHsnuG6xrdQIOiHlarlhsSbfB05rp0WExlWttGq4U4GHpVHMaZO+5phz44idCsrS2BiGe7iWjvplvqFr+ydYYTC02Fpe685YicxuOeo80HjwxqEXfKJ1LsXSDZqEvdFuAb3BZ3FF2CfnpiWTFRvAxx8lssdtOpu5Kc5hmuYjwHHxVPtak6rRfmZBOg4+CG20xhQtUX1PGMLWuDgGuAIuBYiQjbjW8Mzu5pjz0WAd/G0HMp0KZexmWHfdjM0XykP0ta0Ld4WuSxpeMrsoLgLgGLgc4KOpITcGnVGjZXBAPPu+qFN5kybSIHIRf4yoeGxrMoGeO+B6iVJGJYdHtPxRE0CaaJGZBQqsT9ESsoxqMIkJWzAaRR0HclSm6RsO4KFoW8KHXUh9RQMViABcqFkHFJzYf8Ars6ZneABVXi9oiYHmmtmbRNKsypqWm4/M02c3xBKy+eDcYtOzqLauZuWY6iJ8JUTFUTmEkwNTbetoZmLmbRon6lAFoqUt6m4BwPR2kgX8VEwmBqPfeco1LpygC9562jW6WlF9DsZxrcZ1+JFTHNjQOpt8iJ+MrH7cNUV6pyS11WplMTO+eR5q6wOPpsxee4pipIMTuA7p8oTuKc1zXEQd4GeWatPhZRLbywEpN8o6j2Sb/0OFDhf2NGRGhyNOnQq2dRaSSWtJIgkgGRyVJsvGilQwod7rqbGk8txsFXsphNPoTu20Eyg0Gcom3AcIgDkLBOBgAsBzgDikMqtOhHmnMw5haINwDYtF9ZHr5JbYH4eWg5aeVkeYc0C7SI/RSmQTDdco48Bxmfn5pTgIgtEa6fJIa538vDilscYvE9FKKogbaxjKFCrWNMHIwkAiAT+FpMWl2VcgxPbXFVHE+1yCbCmxrA3QWJExYaldF+1CqBs+oCSJfSFtTFRroHPTylcs7MbJdiGvyMzZC0QXEAE3PC6zLjsLjhZGo4yo9+alVq5wbwTvHlOpK1VPtxjaLqbazRZoG8z/UiJzOsQSALjlotB2f7Msw8OLQ6odSBp0EpztXs4VaD22zEHL/UBZLPK0+BtYU1ybfA1WvptqMENe1rx/uAIWO2retU/rd6o/sp20a+Cax5JfSJZw9xtmAdwht+U8U3jX/e1P63/ANxU1TuKB6aNSYhqRhnCmXTEETfQHiUT6oaCXEADim6YL2OfpvQxpBByZRLnAwQS6bcgOqXwp3wNykl2Kdj3ZmutlAiWy7N8IR7QruIzACeAOk6pFPEi8MBcNTKdo4Y1CGyRMwRwtJIm1kVx5Nb1VgwbGvpte5rczmtcTHFwBT4oN6+DnD0Kpuz20HNBwuIhtekfZngHhlg5vgJjlfuvUpNSi6ZUWpK0BlAc3f8AJ3zKP2P8zv8AtPqEtqUFndL7LpDRoH87vJn/AKoJ1yCm+X2SkUMo5SJROK7hyAPeorq8AdwSqj1WYiooWNY3aZzZW+J+iqn1CTcyUbjLnHqmK/PzVNBI8DNYQkOdBBT77t7lXv8A39Vk1ZuezvbMYXDOpuGZ4d9yOG/JdJHugEZrGTmjuzuP2/VBcHPc4kknMSRmOpjRUwYX1aV4DZcfCI+asqIZUcd2XksYwc3P4+DZPkpJWuSR4fAnAzUzE3vAjieQ6pTaha6OXPpzC3vZ3YFJr8wG5SGRpj3n/jf4G3gVmO3uE9njA9oIbUpgm1g5pI+I9EFPmg8o0rLLA9p3VWsovA+7G64WJEAAEeGq3PZ/bEgMcf6T/wCJPzXFdn4jK+Tzj5fVbrZeKtCHOThkteTk6i8eTcvJ0YMJ1pDX8w5mf31SKtamw74ptOt3tF+Gp4mAsbtrtdUosZQp3q1TDXG+UcT1PKevJUD9iValdtIPNWrAdUc68E311sCPNMeoqsaxQ9RWdXpsEgimL3JDgYkme+0HxRex0+6/7lmti7AdhQSKhc4i7dGnoOI71p20GuAdLhIGhI4ALcZ7i543ELICP9I8ZvGkgTOupROoj/6ifHTVLdhh+ZwsBY3sIuYv+qMYYfmf3Ta3COS0DMR9q1AuwzCGObFUEmbHM1w9YHj3xRfZw8tbXaAc2dpAIOmUfOV1THYRlWmadRocwiCO64I5EHRZCk2jTxNSkzNnADrgiWgNBgwAYJaO896FluhnA15H8EMS5/3rgGcA0DnziZTFTYwNYvc8zwBIuBylWVUkkG5AFoIkG9zOtuhULFUHOcN4EcTJJAE2GkcLx6JWS4sdiRuwXZ99GviKueKT37rOFnGSeVrCOXS9V2h2/ToVKgO88ucQ0d5u48B8V0PZjMtJgHKfMyPgVwDHVM9as7WatX+9yM8W5RsTWTbKVG37PufXmvVg8KbJ3RxJy8Tpc3V3Twec3c6GkWFpzRHhqs32bkUQIMgl4HPNlDT+/mui7PwbA0A3MCbgeitxS4RE2+TPnDspjPBmbTPiba8lK2JtFhcXGIgiZmLf4VzjjSG67KJtBiVhj91XLG7ou6RoQTy8liMvcbcfaQ+3lehVxDatCox8syvymYcwnXkYMf7VH2b2jqU4D/vG9feHc7j4qq29QId92S0EzmtJnUdI+araVItdJc53eSeX6orhGa5BqTj0dY2btBlYZqZnmNCDyIUoG65rsvaRoVmvHuxDhzaTfxGvgujh11z82L03+BvFPchTtUElxuglgpQSkuciJTdRy75xxms9VOIqalT67lU4p1irIRGCyTVFk6TZRMQ+yoMIwz5DhyTL2obKM+0P80eQ/VJrG56KiWX+w8E2tgsU2G+0YczT+IGo3I2D3tWm7N9kDhpquAfUJdBmzQbbo55QLrJ9h8FVq4hrmh4pw8PcJDT928tafzbwaYvpK6zisS5oETHGBLusBBm6D4+RnEMqNaxrGgW0FsseB9FgftGs+jJ38rp7pEfNbnaeKeSxrZubEW7yTOi5j28xgfiS0OzezaGE/wA0kujukDwKHH5BJ8Q5KEcR3fJa/AVdFiWVN/y9AtbgnaIep8HI1fgl7RpP9vRxBb93TY6TbUEkA8sxgStn2Sc2nRNV4LqlVxc42mJ3dSLcYHNZ+nhHV8PXpDi0FvQzPxgLX0aLKVCmyoASxrRcA3A1BOl0TG/ah/BFPGqHtobSY0NJ/FpO75zopWFe407bpJHWASCdehKr62KBLZawjQQ6SdNAB3qPW2+KVTK5pykAyPeGo04iy1uUXbJqKjjtlm41zx4DTKLwJi3PNPhCfpe14metrwXcP+N0xQxjKzTkfMgi1iJHLUJFHDOtneXa8xrlMd0g+Y5Iq56E68olOxFTI4xeQBIjlPeFEq1N4F4EEnei4PCTyiyllsDXQcbpkakcEaKrstIZrUyLi/RVW1K7hTcKbMr3A6xm06T5qzgscB+A8OXd9PRVmJpuJfmJYSQ5rm6iNAOYEeObRYnhi+UHhnlHh8mj2biM1NkkZgGhwHMAcPivO+Gq5iTzfUPm5xXbMPmyhxkO8rjWFh+0PYxjA6phpES80zcEXzZDqDxi/SNFKMJk7Z+IE0ALZnUxlBtqCRHdK2z9lRUa8PI6Q2PRci2btosa0QHZCHDmYIcI6yutsrZw17SHNcB4AiQR10QciGcbF4vZ7alQy9zbzAcRMDTqL+iyPbCkxtanuzlY6Tcnhy1v6LU1GnMCCIJuTMjuOY9Fku1OFNaoXtc3LQYXPaRMzedRoP7kBK5UGlxEocdWDmARvanzJM+aqnce5SHVZUbmmkqFWE90+QXSdgYjPQpO45QD3t3T8QuZYd0hvUD0W97GVJoFv5XuHmA71JS2sj7LC6d+6i/JQRSguaO0Z1xTNVyNzkxUcvQHGGMQ5Vldym13KvqOurIuxDyqvaNaAVOquPAQFR7UN4Eue4wALm9gIHElYCmg7E7EfigGts27nviQ0EmO8ngF0AdlMLTaW+yzSC1xcSXXESDo09QArHsRsH+DwdOk69QjNUP8x4dzRDfDqrOsybc9FztRmk3UXwahRlezuGq4cOwznF1Kc2HrfkMz7OoOF7jg7eFpAWkp4glocW30c0GYPGDxCHsrKNVc6mc2rTAd04A/Ly0ErMNRfEg8aG69Q5hDCCXAXPAmCfKfJZPaPYCk9zvZ1XsOu9vgze8w7xkrY4irL6RHMn/scL9xIRu5qZczj8WXNp9nCdr7Oq4au6nVEHVpGjm6BzTxFvgtpsnZjntpuabODTe1yJIaJvadY0Un7RKDarQyJqt3qZ4zxb3OiPI8FB2FTOHA3wKhEEjgLWBPgn9Np561Kl12znapwjW46HsPZvsm3uTqfora1gdFz+ltys33ajj3nMPIq72d2nbU3KoDXfm/Ce/8p6prL/DsuGNrlfgJh1WKXtXBeY7FNbcCYk21sJsFitove5zqjgImLOaQCI3bHW+ner7bWxG4imWFzqbgczHtMOa4SAetiRB1BKwuI2hWpOdQruJeDcgyHgiGvE3IIGnC4SEob4uvBWtUnFfRZUa5BlpII4gwfMLo2zp9mwuMuLWkk8yBK5bs3E+0qMYc0Pe1pnhcCT4FdYm1kTSRq2J4FVjVd8Qk0TN4tHpZN46oAL8QUzs3epBxm5dx5OP0TdDI/UdJM6JssBN4sNfn++aVw9Oaj1akG2sken6LJY5WfoB6LPY/aTWPc0kAjTgMruPgU9tvGZGOJdBIMA8fAcBOqxO1K/tDN/PMBMkX1EXkLaxtqwU8yi6RQ4nD5arwHANzHI7hBMg25Ars3Zii3+Fp+zeH5Ghs2IdAsTGloWQ2XsFrmn2jQ4gkgSRmsJtFjB4H0TmArHCPnD1XFpLczKgljwSQdLtI5rOXT2uH0TDq+fcuzZ4htR1iA0cY1/RZvD7Sa44vC1WsY/K72btPaNe0ENMn3xp1strXbmaQNTouM7cwbxVrvzAzUETBdBJaBfSwPwSmCG6THdRl2wREBTbSrN/Z2s2k6tmBDfwwbji5pNjr435KA/DkMa/g4kdzhw8oKO8biBhlUiJgHANB5AfG62/Yh1qg/od55vosHgSBr+7AfJbbsQ6XVe5vq6Etql/KYxgfvRq5RpEo1x7OlRlnOTFRyU5yYe5ejOGR65UN4lSa6jB8eKvwWuyNiRDTHn9E79nGzW19oszwRRa6tGslha1k9zntd/tUXaTTEwr37GQDja55UP7qjJ/tCDkdRYQ67UKg4mpEdSI7yplQqoxzpc0Tq6JHCxPyXHmEiTmPBkAzc6aDx0lN1WgggiQbEKS0gAAWA8ExVIWXGjSZVNpuFVomwa+ZmTdoaZ4kXB81Lr2BVbt6v7I0a3BlQNd/TUGUk9xg+Ck7ZqRRqf0n0VqO5r8k3dnP9r481amdoj8DJ1JOro4D6dUdKjd3gATra6jYZkvbyaPi4SfkrGoQAeZX0fBp8eCChjVI8/PI5ytkLFNh7I536/smUzVqFri03gT14+dh8E6BmI8PVN1WzWJ4aeV1tqyGn2H2oyty1Zc0CzgJPQEcbcVQ9ssfSrvaadyARm0NyHRl1sR6qvpOItyJb5G3wQrgwYsVznocSy+pFc/sM/6nI4bH0MbDxb3FgNqgeGdZzDL6hdyfGX9/v/K4h2MxxZjabIEVHtDh1BJDh8V2553P3++XkuVk0/ozl9PkJhrtDOJbmYR+x18FW7LENAEiBFtDFtDZWTTaf3/hVezhu2Exbh9bLKDlk46FxJ0EKDVcDYnLaQB6uPHRTIPLuM/oq/ar4ac8NabG0neOW1+ZnpCtR5Mt0rOf7W2oaziRGVpI43BiP7R5qvr03scREh3kecW4QntuUmsr1MkBk2HSBpzv6JuptE1Wtp+8WhxMRZsiDJMcfgjLngSlw78Fls7a9SPZsBe8jc0lsNINzwyz5DRXWIqCcuYNGmpIBPviSASC7e0CyuFpAubczcXEX71ssNTY+i2AQQYvBJMc9SOkq6fZW6PSNnsOr7SgwnUCD4W+S5rtJpqFzG715MCSDmc7ytp9Vr+z20RTZUa6RuveNSOMiTyMd8rLYrEOph2Tdc5zd6RA0J49NeqVw49spDefJvjEku2K+m05am4QbHkRLZaZ4wszUqEUPZm4EvFhZ5eWyePutIWk2ltymKOSpnzRBPHoWkaiCDcAGyyWRxLA6Wl4JuLEFxIPdmlGlyqYCPEk0Z/B1t50ZveOkRrC3vYU/eVR/KP7v1XP9i0+PAydBx+K3nYafbVOQZfvzCPQrm6n+kzrYPmjZIJTWoLi0dQxrnJl7kb3Jlzl6U4IeJAFMO4l5b4ZMyh4kBpp/wAzM57/AGlRnowJ3F1txrf5y7yZHzUPG1ZdTH5aQHnVqu+ahYztT3T3K8+xFw/icUJv7Jnwff1Czm0CSeELU/YvQ/6nFO4Np02nvc9xH9pQMvwYQ6jWdqqdxms0chPmYHoVa4x0T1VRs5+dzndY/wCNvWVxZv3UHj0W5bZRKwU46KHWW2UiNVotcC1wDgdQRIPgVTdq60UY/MY+qvSsz2yO6z+qPgj6OKlqIJ/a/wAmMrqEmvozWz23ceZT+Kd9EKTMohLDgvobZ59PkboU8tzqoOLxWTM4NJNyrCrUEKqxGIAmDJ6afqsyb8GkMYarmObh8zqppCqcE6ynZlldG0QNmgt2hQy6+2Z5F1/hPku8A7ngFweg/Jj8M46Go0eZy/Nd3ad0d2t+S4+t+dDmHoiVKmUEnhqb9SUzgKRyg2PGdDzTOPMkNMkE3jSBqrDCkAWuOXokUHZIc3hJ/fVZ3buWpNN2mW9+RMXKv69UAehWN27tAMzOMEe7BGoNz32B+PNEh2CyfFmV2pQAc45ibyOcHSD5KswDgKlUSc26GjQSScwI7hqpeJxHH8JJAkyWg6N+OvQoYfZDXUcRVa+Xsc0NAdO6CASRr3IvmxS+KZodgYJkCqS3LfNIzNlto1sYv9FqTiW0oAEgmQAPetJOnX4LmWz9sPpSNZ3SJIBnX9/5Wmw+KcGn2pa55JqFzZcB7wgG4Pu9OSj5IlSslVg28WIJEgHdzQYNraAzxLo74OJDPYkzyBBBDrwGw4i+unLvRsrkuDS0uAIJvY2vedT80K9V1QBlIVXCAzecCTvucTAs2N1vAw0XQ3e5I3XBUjZXtaL3SczGuMW0a0uaTe8myPAYV2Ie05SGhuUkgkNMEtjkJ4cEe2Wfw9Km5xGcuIiIJknjrGUHXmOiVsvazhvZj7NsEskAnrcc/VWU2+EZvZ2HDAW8j+nyW67D0YZVfzcG/wDET/5LHM4nmSfMkroHZijkwzObgX/8iSPhC4+slUKO5po3Ky3DkaSEFyh8wrymXuS3lMVCvTHCGcQND0MekqPiaZDgXAiwFxyJtpyg+K0W2tsMfQpNayHio14/K3IIcBOgNrDvVFtPFOcA3K0aOkCCd57rnUneieQHMpbHlnL/AI1yxvZDbJuXNKkQq0arY/Y1UAq4xvFzaLh3NNUH+5vmqbY/Zuvi2udRDYacpJMQYB0AJ0PJWmF2BU2VnxtSo17qbHD2TDlDw4ZYc4gmM2U+6LtF0TJByi0gG5HS8XdV+zaQE8N588PxFYXEfaZVIth6YtxqOd6ALQdkNquxVI1XANdmILRJAI7+kHxXIy4Jxe6QeMk1Rq3lRni6cawosiwRDDwsd9oDy2k1w/A4PPc25+ErZ1G6lY/t1XDcPUJE2gDqbD1RMFrImu7KlW12VTR5eqSWOJhodPICT5ALG4PAubEuJbbgZHiCu5diajTg6McG5Dz3SW38l7rUaqWLGpuP7nFw6dZJVZhj2drFpcabrAkZzBJ5AcPGFkjijUt7guCOPK5K7nj9FxzbeCyYus0QAXZxa++A437yUpo9dPPkcZfsN6nSxxY1KJFEMHoOKVSaTdx8E5Tww11KcDSOK6qECk2u8ivQI1D2kd4eIXoKNdLfSOPcuAYym44imX2aHNjlGYcV3+LXt8/2VxtdH32OYXxRV433md/f4SpVI8tfgmccLT1HrEeSX/EZRzPwSCGGJxr4bwA5Ews5UplxDgxjwHXa/wB0yNbgzEnhxlWeLqvMnTqRJPdOnemdm4B9ZjwHAb8GZk7rTIc28yT9ERSUeWDnGUlUTl/aGiab3QCBJgSCIV12f2aP4LPmOY5hr14RrIJtrqFL7Udl8Q0Oc403MbxBOYCfylokqNRxWWhTw9g8OO9wEuJPnMR0WsclJ3F8C+SEoxqS5K5mGBdAuSRc6CeJHBa/Y2FAw5GUgkwSNXxw7012cwjQ0VSYPumBMy7KJbBi2mmq1DMUGEMDc2thcX0cYHGJtzRm64F1G3bfBQYbaLaVS9B2eMmYGXgmwzNFpMG/RM7c2m4taxsNfmiRuyBeBAkcB58lpsWxhcC1kuMGRBO6QLrDdpKcOMgZnOJEEZhBAMxwuR3jRC4DNPoo+0+PbVfTsTlGUcbkG5gi+in7B2Majpc5gMSA4BwM23gDIt4zEoY3ZdJmKwolr2vnNBmTLoM9RFuEFdT2RsyjTbuUqbe5o9UvLOoOqGY6Z5Fd8HH8bh3Me9kSQ4i3faAujYekGMa0aNaG+QhZ3FbLe7HF+X7sVM8yItcCJn3gtINCuNrMik0kdrTY3FOxwIJLSgkRkwTymHlOuKZevUI4BGrOuO4+oTFQ7x7gnawvPT5hMvG8T3LCTv8AUdm4bJf9Y/rxZuPs3xRayuLQXU4kA3IcDr4KR2vpPxVF9BhJc5hexos0lm8QALcAPFYTB499FwcwxcEjgY5jzWr7J9oc2KpuqbrW03UyeGZ5aZ6Ddj/csZVLtAsc4KNeTBOuAecLefZligKdRnEPnzaI9D5LM9rcH7DE1mkQ0uL2HgWPMiOBAmPBF2JxjmYtmUuDXyCPzQ1xEjjHzQtRHfibX9yocM7QyqkurphlaR+iDpPNcqwwnEVhCxPb/EAUMvFzmgDnBzH4ArWYwrmva+oX4pjZkMbJHVx+g+Kd/h+P1NRFf+/oCzy242xOAw+7K6D9nuM3KlI6tdmHc4R6j4rFULD/ACp+yNofw9dlWYbo7+k6+Vj4L2uqw+rhcV2cjBk2ZEzpeLC5l24oBuIY7TMyPFpPyIXUKokSLrnf2jUb0Tyc4eYB+S89oXt1MfzZ2NTzgf4M02qBxHr6JRrN4/2lMNkcB8UsvP5T4QvTnEKrbdXM3K1pHWIXaey+124nC0awN3NGYccw3XDzBXF9s1NwjeHl6rX/AGJ405a1Ik5bPaO8uDj/AGrla93JDODo6HtBoyn9x1nw+CjtG7ZpPeVPxbBBj99FBwzw5sscHRrlIcJ0vC5nTGvBHrMeRwa3jeT4SpvZ9oDXAGd4knrAlQdoMDRIBMTz4ckz2IxpqHFNA/062UT/APlTn45lnN8DeL5DfbzEtbTaxxgVHhlrHQu/8Vle0Gy6VKlTLHAucXFzgSRA0jrzWk7VYc1cVh6f4Wio5/MFzcrD8H+QVF2gwTWbuYkCeZvw+AW9JH+WL6yT9Qg7Gx1SS2nAcQTLjlDdDI62841WlqYgNY1odlc2GOeBDnGXF5ANwbOM6a81lcNhmkzewHHnyPitbVFNrWONgBOXLmJ6GBJtNyU1t8iW9dIosdtyp7SKbiY90wReIDiOXglVQ/EPptyGxvumMpc1skEdBqrjZ2Nw7c2Vu+TZrwOQs08LxKi7S2xFRvspDMoc4CJy8I+J7uKwzaKDb2AFHE4YNMk1Ae4AO0/fBdZwZimO5clxm0TUrmo0bxfTbePdzBrj35C4eAXVsVVDMO5xsGtJPcBJXN1PZ1tLW2jOh0lx6/MpwGyZoe4J1IBPedU5wXDyTuTZ10uBwFGmwgh7jVGBcUy8oIL1Z50Yqm375pl7kEFCDLirTYrN0nmf0RIKpdERat7LuxTRUbUAIcWBuWSYaHWJIA158+46bZvYenQ+8a5+cNID3ZZaSCCWtG6Lc5+aCCUlNtNDmKK7MpV2riabnMdXfLCWmIi3gmndqMS0ECs497Wk26kIIKRxxa6QObaYzje0eJqNg1I/pAafMX8lkaVbJXLnkkm5Jubc0EExgfpTTggU1ujTNOzbNIixJHdHqnX7ZoganvymEEF1P9wy/gTWCJ0fsBtP2+HLDc0iGzzaRLD5SP8AaoP2iYBzqAqN/wDjdmP9JsfkggkJvZqk4/a/c6GP3YGn9HP2Ve7yS3VhbqjQXpDjFXtSC11jb981ZfZS5/8AFUgwxIeHaGWwXRfqGo0FyP4i6qvyOaXl8nYMfIBufgL+C4ltWicPiKzGkhzXneBIJBuDI6FBBcXHJubs6eWKUFRSV9s4hzyP4ivA4e1qf+y6n9iWY0sTJJmq25MknIJkk9AggjT+ICHyJHaTEez2o1zicvsAQ0HUh1SSbcJCp9sYn2jy5gy2lwOhM2cBzgj4oIJrT/BCOr/qMu9hYBoYZgtiQCJIEB1jPGSFeU6lPMWubcACw4Rp1RIIrd8C64SZXYrC02GKYIdBgd8mx7wsftDBllamx0tc6Cbzuu/EesTbuQQWG/BvxY/tPYTGV8K1oO8aeYA6lrw4kF0cPRdL2xRbUwrqee7mEO3TcAbw14gHzRILka6bi+DoYG0l/coJsgDbxQQXEbO8DMgggrNH/9k=">
            <a:hlinkClick r:id="rId3"/>
          </p:cNvPr>
          <p:cNvSpPr>
            <a:spLocks noChangeAspect="1" noChangeArrowheads="1"/>
          </p:cNvSpPr>
          <p:nvPr/>
        </p:nvSpPr>
        <p:spPr bwMode="auto">
          <a:xfrm>
            <a:off x="50800" y="-1790700"/>
            <a:ext cx="5619750"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2056" name="Picture 8" descr="https://encrypted-tbn3.gstatic.com/images?q=tbn:ANd9GcQDjKnllGIdVvz8VaK6v0upRNVguWScGEyB4RpeM1aDuEf9YxRu">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35696" y="1484784"/>
            <a:ext cx="5112568" cy="4656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34978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1700808"/>
            <a:ext cx="6697132" cy="4521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p:txBody>
          <a:bodyPr/>
          <a:lstStyle/>
          <a:p>
            <a:r>
              <a:rPr lang="en-NZ" altLang="en-US" sz="2800" dirty="0"/>
              <a:t>People First </a:t>
            </a:r>
            <a:r>
              <a:rPr lang="en-NZ" altLang="en-US" sz="3600" dirty="0"/>
              <a:t>– </a:t>
            </a:r>
            <a:r>
              <a:rPr lang="en-NZ" sz="2400" dirty="0" err="1"/>
              <a:t>Ngā</a:t>
            </a:r>
            <a:r>
              <a:rPr lang="en-NZ" sz="2400" dirty="0"/>
              <a:t> </a:t>
            </a:r>
            <a:r>
              <a:rPr lang="en-NZ" sz="2400" dirty="0" err="1"/>
              <a:t>Tāngata</a:t>
            </a:r>
            <a:r>
              <a:rPr lang="en-NZ" sz="2400" dirty="0"/>
              <a:t> </a:t>
            </a:r>
            <a:r>
              <a:rPr lang="en-NZ" sz="2400" dirty="0" err="1"/>
              <a:t>Tuatahi</a:t>
            </a:r>
            <a:endParaRPr lang="en-NZ" sz="2400" dirty="0"/>
          </a:p>
        </p:txBody>
      </p:sp>
    </p:spTree>
    <p:extLst>
      <p:ext uri="{BB962C8B-B14F-4D97-AF65-F5344CB8AC3E}">
        <p14:creationId xmlns:p14="http://schemas.microsoft.com/office/powerpoint/2010/main" val="29504600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ltLang="en-US" sz="2800" dirty="0"/>
              <a:t>People First – </a:t>
            </a:r>
            <a:r>
              <a:rPr lang="en-NZ" sz="2800" dirty="0" err="1"/>
              <a:t>Ngā</a:t>
            </a:r>
            <a:r>
              <a:rPr lang="en-NZ" sz="2800" dirty="0"/>
              <a:t> </a:t>
            </a:r>
            <a:r>
              <a:rPr lang="en-NZ" sz="2800" dirty="0" err="1"/>
              <a:t>Tāngata</a:t>
            </a:r>
            <a:r>
              <a:rPr lang="en-NZ" sz="2800" dirty="0"/>
              <a:t> </a:t>
            </a:r>
            <a:r>
              <a:rPr lang="en-NZ" sz="2800" dirty="0" err="1"/>
              <a:t>Tuatahi</a:t>
            </a:r>
            <a:endParaRPr lang="en-NZ" sz="2800" dirty="0"/>
          </a:p>
        </p:txBody>
      </p:sp>
      <p:pic>
        <p:nvPicPr>
          <p:cNvPr id="8" name="Picture 11"/>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051720" y="1484784"/>
            <a:ext cx="5688632" cy="476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1191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Speaking Up - Our </a:t>
            </a:r>
            <a:r>
              <a:rPr lang="en-NZ" sz="3200" dirty="0"/>
              <a:t>V</a:t>
            </a:r>
            <a:r>
              <a:rPr lang="en-NZ" sz="3200" dirty="0" smtClean="0"/>
              <a:t>oice </a:t>
            </a:r>
            <a:endParaRPr lang="en-NZ" sz="3200" dirty="0"/>
          </a:p>
        </p:txBody>
      </p:sp>
      <p:pic>
        <p:nvPicPr>
          <p:cNvPr id="1028" name="Picture 4" descr="http://cdn2.hubspot.net/hub/264375/file-364312635-png/images/speak_up__be_heard-resized-600.png?t=1406555903210">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60" y="2415706"/>
            <a:ext cx="8532440" cy="3498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506805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PF Presentation template">
  <a:themeElements>
    <a:clrScheme name="People First Master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People First Mast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eople First Master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People First Master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People First Master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People First Master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People First Master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People First Master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PF Presentation template</Template>
  <TotalTime>4545</TotalTime>
  <Words>1536</Words>
  <Application>Microsoft Office PowerPoint</Application>
  <PresentationFormat>On-screen Show (4:3)</PresentationFormat>
  <Paragraphs>234</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Tahoma</vt:lpstr>
      <vt:lpstr>Times New Roman</vt:lpstr>
      <vt:lpstr>Wingdings</vt:lpstr>
      <vt:lpstr>PF Presentation template</vt:lpstr>
      <vt:lpstr>People First New Zealand  – Ngā Tāngata Tuatahi</vt:lpstr>
      <vt:lpstr>Introducing </vt:lpstr>
      <vt:lpstr>Introducing </vt:lpstr>
      <vt:lpstr>Introducing </vt:lpstr>
      <vt:lpstr>Introducing </vt:lpstr>
      <vt:lpstr>A bit about People First NZ</vt:lpstr>
      <vt:lpstr>People First – Ngā Tāngata Tuatahi</vt:lpstr>
      <vt:lpstr>People First – Ngā Tāngata Tuatahi</vt:lpstr>
      <vt:lpstr>Speaking Up - Our Voice </vt:lpstr>
      <vt:lpstr>The goals of People first NZ</vt:lpstr>
      <vt:lpstr>Learn with us</vt:lpstr>
      <vt:lpstr>Learn With Us courses </vt:lpstr>
      <vt:lpstr>Speaking Up Course</vt:lpstr>
      <vt:lpstr>Work and your rights in NZ</vt:lpstr>
      <vt:lpstr>The UN convention </vt:lpstr>
      <vt:lpstr>Keeping Safe, Feeling Safe</vt:lpstr>
      <vt:lpstr>Money Smarts made easy </vt:lpstr>
      <vt:lpstr>Presenting to professionals </vt:lpstr>
      <vt:lpstr>Learn with us </vt:lpstr>
      <vt:lpstr>Thank you for listening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People First New Zealand Inc. – Nga Tangata Tuatahi</dc:title>
  <dc:creator>People First NZ Inc</dc:creator>
  <cp:lastModifiedBy>Alexia Garbutt</cp:lastModifiedBy>
  <cp:revision>206</cp:revision>
  <cp:lastPrinted>2015-09-16T23:25:23Z</cp:lastPrinted>
  <dcterms:created xsi:type="dcterms:W3CDTF">2010-11-08T23:03:15Z</dcterms:created>
  <dcterms:modified xsi:type="dcterms:W3CDTF">2015-09-21T22:10:09Z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5</vt:i4>
  </property>
</Properties>
</file>