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31"/>
  </p:notesMasterIdLst>
  <p:handoutMasterIdLst>
    <p:handoutMasterId r:id="rId32"/>
  </p:handoutMasterIdLst>
  <p:sldIdLst>
    <p:sldId id="256" r:id="rId2"/>
    <p:sldId id="282" r:id="rId3"/>
    <p:sldId id="283" r:id="rId4"/>
    <p:sldId id="304" r:id="rId5"/>
    <p:sldId id="305" r:id="rId6"/>
    <p:sldId id="306" r:id="rId7"/>
    <p:sldId id="284" r:id="rId8"/>
    <p:sldId id="285" r:id="rId9"/>
    <p:sldId id="286" r:id="rId10"/>
    <p:sldId id="287" r:id="rId11"/>
    <p:sldId id="293" r:id="rId12"/>
    <p:sldId id="294" r:id="rId13"/>
    <p:sldId id="295" r:id="rId14"/>
    <p:sldId id="290" r:id="rId15"/>
    <p:sldId id="291" r:id="rId16"/>
    <p:sldId id="301" r:id="rId17"/>
    <p:sldId id="296" r:id="rId18"/>
    <p:sldId id="292" r:id="rId19"/>
    <p:sldId id="297" r:id="rId20"/>
    <p:sldId id="302" r:id="rId21"/>
    <p:sldId id="298" r:id="rId22"/>
    <p:sldId id="288" r:id="rId23"/>
    <p:sldId id="289" r:id="rId24"/>
    <p:sldId id="303" r:id="rId25"/>
    <p:sldId id="299" r:id="rId26"/>
    <p:sldId id="300" r:id="rId27"/>
    <p:sldId id="307" r:id="rId28"/>
    <p:sldId id="308" r:id="rId29"/>
    <p:sldId id="309" r:id="rId30"/>
  </p:sldIdLst>
  <p:sldSz cx="9144000" cy="6858000" type="screen4x3"/>
  <p:notesSz cx="6797675" cy="9926638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72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6B97F-6CDE-4EDC-8496-670EC961BA66}" type="datetimeFigureOut">
              <a:rPr lang="en-NZ" smtClean="0"/>
              <a:t>27/07/2015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85117-97ED-4ADA-AB2D-054AA8734DD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4552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4EEA1-0E54-470D-9A2E-0990C7C940CE}" type="datetimeFigureOut">
              <a:rPr lang="en-NZ" smtClean="0"/>
              <a:t>27/07/2015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F1770-8D78-4DA8-83B0-9AE2EFAA5F6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4645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 flipV="1">
            <a:off x="0" y="2348880"/>
            <a:ext cx="9144000" cy="101600"/>
          </a:xfrm>
          <a:prstGeom prst="rect">
            <a:avLst/>
          </a:prstGeom>
          <a:gradFill rotWithShape="0">
            <a:gsLst>
              <a:gs pos="0">
                <a:srgbClr val="009900"/>
              </a:gs>
              <a:gs pos="100000">
                <a:srgbClr val="00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NZ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60648"/>
            <a:ext cx="3255424" cy="1368152"/>
          </a:xfrm>
          <a:prstGeom prst="rect">
            <a:avLst/>
          </a:prstGeom>
        </p:spPr>
      </p:pic>
      <p:sp>
        <p:nvSpPr>
          <p:cNvPr id="9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827584" y="1772816"/>
            <a:ext cx="7704856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200"/>
            </a:lvl1pPr>
          </a:lstStyle>
          <a:p>
            <a:pPr lvl="0"/>
            <a:r>
              <a:rPr lang="en-NZ" dirty="0" smtClean="0"/>
              <a:t>People First New Zealand Inc. – </a:t>
            </a:r>
            <a:r>
              <a:rPr lang="en-NZ" dirty="0" err="1" smtClean="0"/>
              <a:t>Ngā</a:t>
            </a:r>
            <a:r>
              <a:rPr lang="en-NZ" dirty="0" smtClean="0"/>
              <a:t> </a:t>
            </a:r>
            <a:r>
              <a:rPr lang="en-NZ" dirty="0" err="1" smtClean="0"/>
              <a:t>Tāngata</a:t>
            </a:r>
            <a:r>
              <a:rPr lang="en-NZ" dirty="0" smtClean="0"/>
              <a:t> </a:t>
            </a:r>
            <a:r>
              <a:rPr lang="en-NZ" dirty="0" err="1" smtClean="0"/>
              <a:t>Tuatahi</a:t>
            </a: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3837644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6531075" cy="4778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2372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D028F-D868-4CE9-B873-205C0399011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73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1650" y="214313"/>
            <a:ext cx="2103438" cy="59182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214313"/>
            <a:ext cx="6159500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2372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6A615-85CE-4A74-9269-86B08F39E97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5209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6531075" cy="4778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5DA52-F875-4877-BD31-6637371F446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13475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2372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F0E7F-68CD-422B-A71C-A1DEE87415B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27565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6531075" cy="4778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4130675" cy="4791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2825" y="1341438"/>
            <a:ext cx="4132263" cy="4791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2372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BB481-BDCB-4E82-9052-7EE907BFCF1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06338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2372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267DA-EB6C-4882-83E1-7BF4A09C75D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64435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6531075" cy="4778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2372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656E4-B978-42EE-AF3A-FE4DB86223E2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0625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2372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17A03-9FB2-4562-9B49-2AAB1E30F2A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143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2372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98B44-706A-4573-A143-FA539EEBDCEE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97729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611188" y="62372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2372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5E81-14EC-4203-928A-795146A2617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1580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341438"/>
            <a:ext cx="8415338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 smtClean="0"/>
          </a:p>
        </p:txBody>
      </p:sp>
      <p:sp>
        <p:nvSpPr>
          <p:cNvPr id="809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63888" y="6237312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2C67F19-F0BE-4C96-AE7F-BAC93589E67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80914" name="Rectangle 18"/>
          <p:cNvSpPr>
            <a:spLocks noChangeArrowheads="1"/>
          </p:cNvSpPr>
          <p:nvPr/>
        </p:nvSpPr>
        <p:spPr bwMode="auto">
          <a:xfrm flipV="1">
            <a:off x="107505" y="1052736"/>
            <a:ext cx="8979346" cy="101600"/>
          </a:xfrm>
          <a:prstGeom prst="rect">
            <a:avLst/>
          </a:prstGeom>
          <a:gradFill rotWithShape="0">
            <a:gsLst>
              <a:gs pos="0">
                <a:srgbClr val="009900"/>
              </a:gs>
              <a:gs pos="100000">
                <a:srgbClr val="00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NZ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75" y="70222"/>
            <a:ext cx="2239470" cy="9411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rgbClr val="0066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oplefirst.org.nz/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2000" dirty="0" smtClean="0"/>
              <a:t>People First New Zealand Inc. – </a:t>
            </a:r>
            <a:r>
              <a:rPr lang="en-NZ" sz="2000" dirty="0" err="1"/>
              <a:t>Ngā</a:t>
            </a:r>
            <a:r>
              <a:rPr lang="en-NZ" sz="2000" dirty="0"/>
              <a:t> </a:t>
            </a:r>
            <a:r>
              <a:rPr lang="en-NZ" sz="2000" dirty="0" err="1" smtClean="0"/>
              <a:t>T</a:t>
            </a:r>
            <a:r>
              <a:rPr lang="en-NZ" sz="2000" dirty="0" err="1"/>
              <a:t>ā</a:t>
            </a:r>
            <a:r>
              <a:rPr lang="en-NZ" sz="2000" dirty="0" err="1" smtClean="0"/>
              <a:t>ngata</a:t>
            </a:r>
            <a:r>
              <a:rPr lang="en-NZ" sz="2000" dirty="0" smtClean="0"/>
              <a:t> </a:t>
            </a:r>
            <a:r>
              <a:rPr lang="en-NZ" sz="2000" dirty="0" err="1" smtClean="0"/>
              <a:t>Tuatahi</a:t>
            </a:r>
            <a:endParaRPr lang="en-NZ" sz="20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899592" y="3110124"/>
            <a:ext cx="7272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4400" b="1" dirty="0" smtClean="0">
                <a:solidFill>
                  <a:srgbClr val="7030A0"/>
                </a:solidFill>
                <a:cs typeface="Tahoma" pitchFamily="34" charset="0"/>
              </a:rPr>
              <a:t>Let’s Talk about Words</a:t>
            </a:r>
            <a:endParaRPr lang="en-US" altLang="en-US" sz="4400" b="1" dirty="0">
              <a:solidFill>
                <a:srgbClr val="7030A0"/>
              </a:solidFill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65104"/>
            <a:ext cx="3240360" cy="178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 dirty="0"/>
              <a:t>Lets talk about the word   </a:t>
            </a:r>
            <a:br>
              <a:rPr lang="en-NZ" sz="3200" dirty="0"/>
            </a:br>
            <a:endParaRPr lang="en-NZ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117733" cy="3325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NZ" b="1" dirty="0" smtClean="0"/>
          </a:p>
          <a:p>
            <a:pPr marL="0" indent="0" algn="ctr">
              <a:buNone/>
            </a:pPr>
            <a:endParaRPr lang="en-NZ" b="1" dirty="0"/>
          </a:p>
          <a:p>
            <a:pPr marL="0" indent="0" algn="ctr">
              <a:buNone/>
            </a:pPr>
            <a:r>
              <a:rPr lang="en-NZ" sz="4800" b="1" dirty="0" smtClean="0">
                <a:solidFill>
                  <a:srgbClr val="7030A0"/>
                </a:solidFill>
              </a:rPr>
              <a:t>Special </a:t>
            </a:r>
            <a:endParaRPr lang="en-NZ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6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There are 3 questions 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7824" y="1772816"/>
            <a:ext cx="5967264" cy="4359697"/>
          </a:xfrm>
        </p:spPr>
        <p:txBody>
          <a:bodyPr/>
          <a:lstStyle/>
          <a:p>
            <a:r>
              <a:rPr lang="en-NZ" sz="2800" dirty="0" smtClean="0"/>
              <a:t>What does the word ‘</a:t>
            </a:r>
            <a:r>
              <a:rPr lang="en-NZ" sz="2800" b="1" dirty="0" smtClean="0"/>
              <a:t>special’ </a:t>
            </a:r>
            <a:r>
              <a:rPr lang="en-NZ" sz="2800" dirty="0" smtClean="0"/>
              <a:t>mean to you?</a:t>
            </a:r>
          </a:p>
          <a:p>
            <a:endParaRPr lang="en-NZ" sz="2800" dirty="0"/>
          </a:p>
          <a:p>
            <a:r>
              <a:rPr lang="en-NZ" sz="2800" dirty="0"/>
              <a:t>H</a:t>
            </a:r>
            <a:r>
              <a:rPr lang="en-NZ" sz="2800" dirty="0" smtClean="0"/>
              <a:t>ow is it used in the disability sector?</a:t>
            </a:r>
          </a:p>
          <a:p>
            <a:pPr marL="0" indent="0">
              <a:buNone/>
            </a:pPr>
            <a:endParaRPr lang="en-NZ" sz="2800" dirty="0"/>
          </a:p>
          <a:p>
            <a:r>
              <a:rPr lang="en-NZ" sz="2800" dirty="0" smtClean="0"/>
              <a:t>It is a good word and respectful?</a:t>
            </a:r>
          </a:p>
          <a:p>
            <a:endParaRPr lang="en-N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2350948" cy="23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51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Your thoughts</a:t>
            </a:r>
            <a:endParaRPr lang="en-NZ" sz="3200" dirty="0"/>
          </a:p>
        </p:txBody>
      </p:sp>
      <p:pic>
        <p:nvPicPr>
          <p:cNvPr id="4" name="Picture 4" descr="http://www.clker.com/cliparts/c/a/4/1/1194984950810759386thought_cloud_jon_philli_01.svg.m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556792"/>
            <a:ext cx="343028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79912" y="3653735"/>
            <a:ext cx="4104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NZ" sz="3200" b="1" dirty="0" smtClean="0">
                <a:solidFill>
                  <a:srgbClr val="7030A0"/>
                </a:solidFill>
              </a:rPr>
              <a:t>Your thoughts</a:t>
            </a:r>
            <a:endParaRPr lang="en-NZ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73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What People First think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832" y="1340768"/>
            <a:ext cx="5895256" cy="5256584"/>
          </a:xfrm>
        </p:spPr>
        <p:txBody>
          <a:bodyPr/>
          <a:lstStyle/>
          <a:p>
            <a:r>
              <a:rPr lang="en-NZ" sz="2600" dirty="0" smtClean="0"/>
              <a:t>One dictionary says </a:t>
            </a:r>
            <a:r>
              <a:rPr lang="en-NZ" sz="2600" b="1" dirty="0" smtClean="0"/>
              <a:t>special</a:t>
            </a:r>
            <a:r>
              <a:rPr lang="en-NZ" sz="2600" dirty="0" smtClean="0"/>
              <a:t> means “different </a:t>
            </a:r>
            <a:r>
              <a:rPr lang="en-NZ" sz="2600" dirty="0"/>
              <a:t>from what is normal or </a:t>
            </a:r>
            <a:r>
              <a:rPr lang="en-NZ" sz="2600" dirty="0" smtClean="0"/>
              <a:t>usual” and “being other than the usual”.</a:t>
            </a:r>
          </a:p>
          <a:p>
            <a:endParaRPr lang="en-NZ" sz="2600" dirty="0" smtClean="0"/>
          </a:p>
          <a:p>
            <a:r>
              <a:rPr lang="en-NZ" sz="2600" dirty="0" smtClean="0"/>
              <a:t>People First members have said the word </a:t>
            </a:r>
            <a:r>
              <a:rPr lang="en-NZ" sz="2600" b="1" dirty="0" smtClean="0"/>
              <a:t>special</a:t>
            </a:r>
            <a:r>
              <a:rPr lang="en-NZ" sz="2600" dirty="0" smtClean="0"/>
              <a:t> means things like:</a:t>
            </a:r>
            <a:endParaRPr lang="en-NZ" sz="2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NZ" sz="2600" dirty="0" smtClean="0"/>
              <a:t>being different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NZ" sz="2600" dirty="0" smtClean="0"/>
              <a:t>not part of regular things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NZ" sz="2600" dirty="0"/>
              <a:t>h</a:t>
            </a:r>
            <a:r>
              <a:rPr lang="en-NZ" sz="2600" dirty="0" smtClean="0"/>
              <a:t>as become a negative label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NZ" sz="2600" dirty="0"/>
              <a:t>t</a:t>
            </a:r>
            <a:r>
              <a:rPr lang="en-NZ" sz="2600" dirty="0" smtClean="0"/>
              <a:t>here is something wrong with me.</a:t>
            </a:r>
            <a:endParaRPr lang="en-NZ" sz="2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2549407" cy="215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910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7" y="404664"/>
            <a:ext cx="6048672" cy="477837"/>
          </a:xfrm>
        </p:spPr>
        <p:txBody>
          <a:bodyPr/>
          <a:lstStyle/>
          <a:p>
            <a:pPr algn="ctr"/>
            <a:r>
              <a:rPr lang="en-NZ" sz="3200" dirty="0" smtClean="0"/>
              <a:t>Lets talk about the words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NZ" dirty="0" smtClean="0"/>
          </a:p>
          <a:p>
            <a:pPr marL="0" indent="0" algn="ctr">
              <a:buNone/>
            </a:pPr>
            <a:r>
              <a:rPr lang="en-NZ" sz="4400" b="1" dirty="0" smtClean="0">
                <a:solidFill>
                  <a:srgbClr val="7030A0"/>
                </a:solidFill>
              </a:rPr>
              <a:t>‘service user’</a:t>
            </a:r>
            <a:endParaRPr lang="en-NZ" sz="44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NZ" b="1" dirty="0"/>
          </a:p>
          <a:p>
            <a:endParaRPr lang="en-N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74814"/>
            <a:ext cx="2736304" cy="239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324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3305944" cy="330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3 questions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3848" y="1700808"/>
            <a:ext cx="5751240" cy="4431705"/>
          </a:xfrm>
        </p:spPr>
        <p:txBody>
          <a:bodyPr/>
          <a:lstStyle/>
          <a:p>
            <a:pPr marL="514350" indent="-514350">
              <a:buClrTx/>
              <a:buSzPct val="100000"/>
              <a:buFont typeface="+mj-lt"/>
              <a:buAutoNum type="arabicPeriod"/>
            </a:pPr>
            <a:r>
              <a:rPr lang="en-NZ" sz="2800" dirty="0"/>
              <a:t>What do you think of the name </a:t>
            </a:r>
            <a:r>
              <a:rPr lang="en-NZ" sz="2800" b="1" dirty="0" smtClean="0"/>
              <a:t>service </a:t>
            </a:r>
            <a:r>
              <a:rPr lang="en-NZ" sz="2800" b="1" dirty="0"/>
              <a:t>user</a:t>
            </a:r>
            <a:r>
              <a:rPr lang="en-NZ" sz="2800" dirty="0"/>
              <a:t>? </a:t>
            </a:r>
            <a:r>
              <a:rPr lang="en-NZ" sz="2800" dirty="0" smtClean="0"/>
              <a:t>How does this name make you feel? </a:t>
            </a:r>
          </a:p>
          <a:p>
            <a:pPr marL="514350" indent="-514350">
              <a:buClrTx/>
              <a:buSzPct val="100000"/>
              <a:buFont typeface="+mj-lt"/>
              <a:buAutoNum type="arabicPeriod"/>
            </a:pPr>
            <a:endParaRPr lang="en-NZ" sz="2800" dirty="0"/>
          </a:p>
          <a:p>
            <a:pPr marL="514350" indent="-514350">
              <a:buClrTx/>
              <a:buSzPct val="100000"/>
              <a:buFont typeface="+mj-lt"/>
              <a:buAutoNum type="arabicPeriod"/>
            </a:pPr>
            <a:r>
              <a:rPr lang="en-NZ" sz="2800" dirty="0"/>
              <a:t>What </a:t>
            </a:r>
            <a:r>
              <a:rPr lang="en-NZ" sz="2800" dirty="0" smtClean="0"/>
              <a:t>if services changed this name to </a:t>
            </a:r>
            <a:r>
              <a:rPr lang="en-NZ" sz="2800" b="1" dirty="0" smtClean="0"/>
              <a:t>‘the </a:t>
            </a:r>
            <a:r>
              <a:rPr lang="en-NZ" sz="2800" b="1" dirty="0"/>
              <a:t>people we </a:t>
            </a:r>
            <a:r>
              <a:rPr lang="en-NZ" sz="2800" b="1" dirty="0" smtClean="0"/>
              <a:t>support’. </a:t>
            </a:r>
            <a:endParaRPr lang="en-NZ" sz="2800" b="1" dirty="0"/>
          </a:p>
          <a:p>
            <a:pPr marL="514350" indent="-514350">
              <a:buClrTx/>
              <a:buSzPct val="100000"/>
              <a:buFont typeface="+mj-lt"/>
              <a:buAutoNum type="arabicPeriod"/>
            </a:pPr>
            <a:endParaRPr lang="en-NZ" sz="2800" dirty="0"/>
          </a:p>
          <a:p>
            <a:pPr marL="514350" indent="-514350">
              <a:buClrTx/>
              <a:buSzPct val="100000"/>
              <a:buFont typeface="+mj-lt"/>
              <a:buAutoNum type="arabicPeriod"/>
            </a:pPr>
            <a:r>
              <a:rPr lang="en-NZ" sz="2800" dirty="0"/>
              <a:t>Do you have any other ideas?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3767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Your thoughts</a:t>
            </a:r>
            <a:endParaRPr lang="en-NZ" sz="3200" dirty="0"/>
          </a:p>
        </p:txBody>
      </p:sp>
      <p:pic>
        <p:nvPicPr>
          <p:cNvPr id="4" name="Picture 4" descr="http://www.clker.com/cliparts/c/a/4/1/1194984950810759386thought_cloud_jon_philli_01.svg.m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700808"/>
            <a:ext cx="303448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419872" y="2924944"/>
            <a:ext cx="4104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NZ" sz="3200" b="1" dirty="0" smtClean="0">
                <a:solidFill>
                  <a:srgbClr val="7030A0"/>
                </a:solidFill>
              </a:rPr>
              <a:t>Your thoughts</a:t>
            </a:r>
            <a:endParaRPr lang="en-NZ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8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8" y="2693773"/>
            <a:ext cx="289139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 dirty="0" smtClean="0"/>
              <a:t>What People First think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7824" y="1340768"/>
            <a:ext cx="5967264" cy="5256584"/>
          </a:xfrm>
        </p:spPr>
        <p:txBody>
          <a:bodyPr/>
          <a:lstStyle/>
          <a:p>
            <a:r>
              <a:rPr lang="en-NZ" sz="2400" dirty="0" smtClean="0"/>
              <a:t>At the People First leadership forum last year over 30 members talked about the names we are called by disability support services.</a:t>
            </a:r>
          </a:p>
          <a:p>
            <a:r>
              <a:rPr lang="en-NZ" sz="2400" dirty="0" smtClean="0"/>
              <a:t>Most members did not like the name ‘service user’. </a:t>
            </a:r>
          </a:p>
          <a:p>
            <a:r>
              <a:rPr lang="en-NZ" sz="2400" dirty="0" smtClean="0"/>
              <a:t>It makes people feel like they are users and feel bad.  </a:t>
            </a:r>
          </a:p>
          <a:p>
            <a:r>
              <a:rPr lang="en-NZ" sz="2400" dirty="0" smtClean="0"/>
              <a:t>Some members like the name  ‘the people we support’ but we are still talking about what could be the best name.</a:t>
            </a:r>
          </a:p>
          <a:p>
            <a:r>
              <a:rPr lang="en-NZ" sz="2400" b="1" dirty="0" smtClean="0"/>
              <a:t>Lets keep talking about this</a:t>
            </a:r>
            <a:endParaRPr lang="en-NZ" sz="2400" b="1" dirty="0"/>
          </a:p>
        </p:txBody>
      </p:sp>
    </p:spTree>
    <p:extLst>
      <p:ext uri="{BB962C8B-B14F-4D97-AF65-F5344CB8AC3E}">
        <p14:creationId xmlns:p14="http://schemas.microsoft.com/office/powerpoint/2010/main" val="104090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Leading the change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4869160"/>
            <a:ext cx="7551440" cy="1479377"/>
          </a:xfrm>
        </p:spPr>
        <p:txBody>
          <a:bodyPr/>
          <a:lstStyle/>
          <a:p>
            <a:pPr marL="0" indent="0">
              <a:buNone/>
            </a:pPr>
            <a:r>
              <a:rPr lang="en-NZ" sz="2800" dirty="0" smtClean="0"/>
              <a:t>People First have been leading a change from the name ‘Intellectual disability’ to the name ‘</a:t>
            </a:r>
            <a:r>
              <a:rPr lang="en-NZ" sz="2800" b="1" dirty="0"/>
              <a:t>l</a:t>
            </a:r>
            <a:r>
              <a:rPr lang="en-NZ" sz="2800" b="1" dirty="0" smtClean="0"/>
              <a:t>earning disability’.  </a:t>
            </a:r>
          </a:p>
          <a:p>
            <a:endParaRPr lang="en-NZ" dirty="0"/>
          </a:p>
          <a:p>
            <a:endParaRPr lang="en-NZ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2771800" y="1340768"/>
            <a:ext cx="3810000" cy="3295650"/>
            <a:chOff x="2771800" y="1340768"/>
            <a:chExt cx="3810000" cy="3295650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1340768"/>
              <a:ext cx="3810000" cy="329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203848" y="3372106"/>
              <a:ext cx="2232248" cy="8925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400" b="1" dirty="0" smtClean="0">
                  <a:solidFill>
                    <a:srgbClr val="7030A0"/>
                  </a:solidFill>
                </a:rPr>
                <a:t>‘Intellectual Disability’</a:t>
              </a:r>
            </a:p>
            <a:p>
              <a:pPr algn="ctr"/>
              <a:endParaRPr lang="en-NZ" sz="1400" b="1" dirty="0">
                <a:solidFill>
                  <a:srgbClr val="7030A0"/>
                </a:solidFill>
              </a:endParaRPr>
            </a:p>
            <a:p>
              <a:pPr algn="ctr"/>
              <a:r>
                <a:rPr lang="en-NZ" sz="2400" b="1" i="1" dirty="0" smtClean="0">
                  <a:solidFill>
                    <a:srgbClr val="0000CC"/>
                  </a:solidFill>
                </a:rPr>
                <a:t>Word</a:t>
              </a:r>
              <a:endParaRPr lang="en-NZ" sz="2400" b="1" i="1" dirty="0">
                <a:solidFill>
                  <a:srgbClr val="0000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941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What do you think?</a:t>
            </a:r>
            <a:endParaRPr lang="en-NZ" sz="32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3814038" cy="254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2276872"/>
            <a:ext cx="4671120" cy="3855641"/>
          </a:xfrm>
        </p:spPr>
        <p:txBody>
          <a:bodyPr/>
          <a:lstStyle/>
          <a:p>
            <a:pPr marL="0" indent="0">
              <a:buNone/>
            </a:pPr>
            <a:r>
              <a:rPr lang="en-NZ" sz="2800" dirty="0"/>
              <a:t>What do you think </a:t>
            </a:r>
            <a:r>
              <a:rPr lang="en-NZ" sz="2800" dirty="0" smtClean="0"/>
              <a:t>about using </a:t>
            </a:r>
            <a:r>
              <a:rPr lang="en-NZ" sz="2800" dirty="0"/>
              <a:t>the name </a:t>
            </a:r>
            <a:r>
              <a:rPr lang="en-NZ" sz="2800" b="1" dirty="0" smtClean="0"/>
              <a:t>‘learning disability’ - </a:t>
            </a:r>
            <a:endParaRPr lang="en-NZ" sz="2800" b="1" dirty="0"/>
          </a:p>
          <a:p>
            <a:r>
              <a:rPr lang="en-NZ" sz="2800" dirty="0"/>
              <a:t> in your life?</a:t>
            </a:r>
          </a:p>
          <a:p>
            <a:r>
              <a:rPr lang="en-NZ" sz="2800" dirty="0"/>
              <a:t> in your work?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085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635896" y="332656"/>
            <a:ext cx="5184576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charset="0"/>
              </a:defRPr>
            </a:lvl9pPr>
          </a:lstStyle>
          <a:p>
            <a:r>
              <a:rPr lang="en-NZ" sz="3200" b="1" dirty="0" smtClean="0">
                <a:solidFill>
                  <a:srgbClr val="006600"/>
                </a:solidFill>
              </a:rPr>
              <a:t>Introducing 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4294967295"/>
          </p:nvPr>
        </p:nvSpPr>
        <p:spPr>
          <a:xfrm>
            <a:off x="3635896" y="6400800"/>
            <a:ext cx="2895600" cy="4572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12776"/>
            <a:ext cx="2736304" cy="41044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9832" y="555800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b="1" dirty="0" smtClean="0"/>
              <a:t>Jodie Turner</a:t>
            </a:r>
            <a:endParaRPr lang="en-NZ" sz="2400" b="1" dirty="0"/>
          </a:p>
        </p:txBody>
      </p:sp>
    </p:spTree>
    <p:extLst>
      <p:ext uri="{BB962C8B-B14F-4D97-AF65-F5344CB8AC3E}">
        <p14:creationId xmlns:p14="http://schemas.microsoft.com/office/powerpoint/2010/main" val="111292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Your thoughts</a:t>
            </a:r>
            <a:endParaRPr lang="en-NZ" sz="3200" dirty="0"/>
          </a:p>
        </p:txBody>
      </p:sp>
      <p:pic>
        <p:nvPicPr>
          <p:cNvPr id="4" name="Picture 4" descr="http://www.clker.com/cliparts/c/a/4/1/1194984950810759386thought_cloud_jon_philli_01.svg.m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853535"/>
            <a:ext cx="3166419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07904" y="2996952"/>
            <a:ext cx="4104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NZ" sz="3200" b="1" dirty="0" smtClean="0">
                <a:solidFill>
                  <a:srgbClr val="7030A0"/>
                </a:solidFill>
              </a:rPr>
              <a:t>Your thoughts</a:t>
            </a:r>
            <a:endParaRPr lang="en-NZ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2800" dirty="0" smtClean="0"/>
              <a:t>Why people First want a change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1341438"/>
            <a:ext cx="5103168" cy="5111898"/>
          </a:xfrm>
        </p:spPr>
        <p:txBody>
          <a:bodyPr/>
          <a:lstStyle/>
          <a:p>
            <a:r>
              <a:rPr lang="en-NZ" sz="2800" dirty="0" smtClean="0"/>
              <a:t>People First think the name </a:t>
            </a:r>
            <a:r>
              <a:rPr lang="en-NZ" sz="2800" b="1" dirty="0" smtClean="0"/>
              <a:t>‘learning disability’ </a:t>
            </a:r>
            <a:r>
              <a:rPr lang="en-NZ" sz="2800" dirty="0" smtClean="0"/>
              <a:t>is easier to say and spell  </a:t>
            </a:r>
          </a:p>
          <a:p>
            <a:endParaRPr lang="en-NZ" sz="2800" dirty="0"/>
          </a:p>
          <a:p>
            <a:pPr marL="0" indent="0" algn="ctr">
              <a:buNone/>
            </a:pPr>
            <a:r>
              <a:rPr lang="en-NZ" sz="2800" b="1" dirty="0" smtClean="0"/>
              <a:t>BUT </a:t>
            </a:r>
          </a:p>
          <a:p>
            <a:pPr marL="0" indent="0" algn="ctr">
              <a:buNone/>
            </a:pPr>
            <a:r>
              <a:rPr lang="en-NZ" sz="2800" dirty="0" smtClean="0"/>
              <a:t> </a:t>
            </a:r>
          </a:p>
          <a:p>
            <a:r>
              <a:rPr lang="en-NZ" sz="2800" dirty="0" smtClean="0"/>
              <a:t>the main reason members what to use this name is because it feels more </a:t>
            </a:r>
            <a:r>
              <a:rPr lang="en-NZ" sz="4400" b="1" dirty="0" smtClean="0"/>
              <a:t>respectful.</a:t>
            </a:r>
          </a:p>
          <a:p>
            <a:endParaRPr lang="en-NZ" dirty="0"/>
          </a:p>
          <a:p>
            <a:endParaRPr lang="en-NZ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3071950" cy="20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76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56" y="1341438"/>
            <a:ext cx="5679232" cy="4791075"/>
          </a:xfrm>
        </p:spPr>
        <p:txBody>
          <a:bodyPr/>
          <a:lstStyle/>
          <a:p>
            <a:r>
              <a:rPr lang="en-NZ" sz="2800" dirty="0"/>
              <a:t>Recently the </a:t>
            </a:r>
            <a:r>
              <a:rPr lang="en-NZ" sz="2800" dirty="0" smtClean="0"/>
              <a:t>Government </a:t>
            </a:r>
            <a:r>
              <a:rPr lang="en-NZ" sz="2800" dirty="0"/>
              <a:t>changed the name of the invalids benefit to </a:t>
            </a:r>
          </a:p>
          <a:p>
            <a:pPr marL="0" indent="0" algn="ctr">
              <a:buNone/>
            </a:pPr>
            <a:r>
              <a:rPr lang="en-NZ" sz="2800" b="1" dirty="0" smtClean="0"/>
              <a:t>“</a:t>
            </a:r>
            <a:r>
              <a:rPr lang="en-NZ" sz="2800" b="1" dirty="0" smtClean="0">
                <a:solidFill>
                  <a:srgbClr val="006600"/>
                </a:solidFill>
              </a:rPr>
              <a:t>Supported </a:t>
            </a:r>
            <a:r>
              <a:rPr lang="en-NZ" sz="2800" b="1" dirty="0">
                <a:solidFill>
                  <a:srgbClr val="006600"/>
                </a:solidFill>
              </a:rPr>
              <a:t>Living Payment</a:t>
            </a:r>
            <a:r>
              <a:rPr lang="en-NZ" sz="2800" b="1" dirty="0"/>
              <a:t>”</a:t>
            </a:r>
          </a:p>
          <a:p>
            <a:endParaRPr lang="en-NZ" sz="2800" dirty="0"/>
          </a:p>
          <a:p>
            <a:r>
              <a:rPr lang="en-NZ" sz="2800" dirty="0"/>
              <a:t>This </a:t>
            </a:r>
            <a:r>
              <a:rPr lang="en-NZ" sz="2800" dirty="0" smtClean="0"/>
              <a:t>can </a:t>
            </a:r>
            <a:r>
              <a:rPr lang="en-NZ" sz="2800" dirty="0"/>
              <a:t>be confusing for people  because there is a disability support service called “</a:t>
            </a:r>
            <a:r>
              <a:rPr lang="en-NZ" sz="2800" b="1" dirty="0">
                <a:solidFill>
                  <a:srgbClr val="006600"/>
                </a:solidFill>
              </a:rPr>
              <a:t>Supported Living</a:t>
            </a:r>
            <a:r>
              <a:rPr lang="en-NZ" sz="2800" dirty="0"/>
              <a:t>”</a:t>
            </a:r>
          </a:p>
          <a:p>
            <a:endParaRPr lang="en-N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22002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18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 </a:t>
            </a:r>
            <a:r>
              <a:rPr lang="en-NZ" sz="3200" dirty="0"/>
              <a:t>T</a:t>
            </a:r>
            <a:r>
              <a:rPr lang="en-NZ" sz="3200" dirty="0" smtClean="0"/>
              <a:t>ime for a change?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700808"/>
            <a:ext cx="5391200" cy="4431705"/>
          </a:xfrm>
        </p:spPr>
        <p:txBody>
          <a:bodyPr/>
          <a:lstStyle/>
          <a:p>
            <a:r>
              <a:rPr lang="en-NZ" sz="2800" dirty="0"/>
              <a:t>Do you think the name for </a:t>
            </a:r>
            <a:r>
              <a:rPr lang="en-NZ" sz="2800" b="1" dirty="0">
                <a:solidFill>
                  <a:srgbClr val="006600"/>
                </a:solidFill>
              </a:rPr>
              <a:t>Supported </a:t>
            </a:r>
            <a:r>
              <a:rPr lang="en-NZ" sz="2800" b="1" dirty="0" smtClean="0">
                <a:solidFill>
                  <a:srgbClr val="006600"/>
                </a:solidFill>
              </a:rPr>
              <a:t>Living</a:t>
            </a:r>
            <a:r>
              <a:rPr lang="en-NZ" sz="2800" dirty="0" smtClean="0"/>
              <a:t> </a:t>
            </a:r>
            <a:r>
              <a:rPr lang="en-NZ" sz="2800" dirty="0"/>
              <a:t>services should change so it will not be confused with the benefit?</a:t>
            </a:r>
          </a:p>
          <a:p>
            <a:endParaRPr lang="en-NZ" sz="2800" dirty="0"/>
          </a:p>
          <a:p>
            <a:endParaRPr lang="en-NZ" sz="2800" dirty="0"/>
          </a:p>
          <a:p>
            <a:r>
              <a:rPr lang="en-NZ" sz="2800" dirty="0"/>
              <a:t>If yes, what are your ideas for a new name?</a:t>
            </a:r>
          </a:p>
          <a:p>
            <a:endParaRPr lang="en-N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2644022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258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clker.com/cliparts/c/a/4/1/1194984950810759386thought_cloud_jon_philli_01.svg.m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505364"/>
            <a:ext cx="3672408" cy="400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83968" y="2996952"/>
            <a:ext cx="4104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NZ" sz="3200" b="1" dirty="0" smtClean="0">
                <a:solidFill>
                  <a:srgbClr val="7030A0"/>
                </a:solidFill>
              </a:rPr>
              <a:t>Your thoughts</a:t>
            </a:r>
            <a:r>
              <a:rPr lang="en-NZ" sz="3200" b="1" dirty="0">
                <a:solidFill>
                  <a:srgbClr val="7030A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958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Keep talking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412776"/>
            <a:ext cx="5103168" cy="5256584"/>
          </a:xfrm>
        </p:spPr>
        <p:txBody>
          <a:bodyPr/>
          <a:lstStyle/>
          <a:p>
            <a:r>
              <a:rPr lang="en-NZ" sz="2800" dirty="0" smtClean="0"/>
              <a:t>Thank you for being part of this workshop about words. </a:t>
            </a:r>
          </a:p>
          <a:p>
            <a:endParaRPr lang="en-NZ" sz="2800" dirty="0"/>
          </a:p>
          <a:p>
            <a:r>
              <a:rPr lang="en-NZ" sz="2800" dirty="0" smtClean="0"/>
              <a:t>There are other words too that need talking about but we have run out of time.</a:t>
            </a:r>
          </a:p>
          <a:p>
            <a:endParaRPr lang="en-NZ" sz="2800" dirty="0"/>
          </a:p>
          <a:p>
            <a:r>
              <a:rPr lang="en-NZ" sz="2800" dirty="0" smtClean="0"/>
              <a:t>You can keep talking about words and how they are used about people with a learning disability.  </a:t>
            </a:r>
            <a:endParaRPr lang="en-NZ" sz="2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28194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052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Keep challenging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1772816"/>
            <a:ext cx="4680520" cy="4431705"/>
          </a:xfrm>
        </p:spPr>
        <p:txBody>
          <a:bodyPr/>
          <a:lstStyle/>
          <a:p>
            <a:r>
              <a:rPr lang="en-NZ" sz="2800" dirty="0" smtClean="0"/>
              <a:t>Keep </a:t>
            </a:r>
            <a:r>
              <a:rPr lang="en-NZ" sz="2800" dirty="0"/>
              <a:t>challenging yourself and others to use words that are </a:t>
            </a:r>
            <a:r>
              <a:rPr lang="en-NZ" sz="4400" b="1" dirty="0"/>
              <a:t>respectful</a:t>
            </a:r>
            <a:r>
              <a:rPr lang="en-NZ" sz="2800" dirty="0"/>
              <a:t>. </a:t>
            </a:r>
            <a:endParaRPr lang="en-NZ" sz="2800" dirty="0" smtClean="0"/>
          </a:p>
          <a:p>
            <a:endParaRPr lang="en-NZ" sz="2800" dirty="0"/>
          </a:p>
          <a:p>
            <a:r>
              <a:rPr lang="en-NZ" sz="2800" dirty="0" smtClean="0"/>
              <a:t>Remember a saying by Robert Martin, the first Life Member of </a:t>
            </a:r>
            <a:r>
              <a:rPr lang="en-NZ" sz="2800" dirty="0"/>
              <a:t>P</a:t>
            </a:r>
            <a:r>
              <a:rPr lang="en-NZ" sz="2800" dirty="0" smtClean="0"/>
              <a:t>eople </a:t>
            </a:r>
            <a:r>
              <a:rPr lang="en-NZ" sz="2800" dirty="0"/>
              <a:t>F</a:t>
            </a:r>
            <a:r>
              <a:rPr lang="en-NZ" sz="2800" dirty="0" smtClean="0"/>
              <a:t>irst NZ</a:t>
            </a:r>
          </a:p>
          <a:p>
            <a:endParaRPr lang="en-NZ" dirty="0"/>
          </a:p>
          <a:p>
            <a:endParaRPr lang="en-NZ" dirty="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304800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50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Robert </a:t>
            </a:r>
            <a:r>
              <a:rPr lang="en-NZ" sz="3200" dirty="0"/>
              <a:t>M</a:t>
            </a:r>
            <a:r>
              <a:rPr lang="en-NZ" sz="3200" dirty="0" smtClean="0"/>
              <a:t>artin says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          </a:t>
            </a:r>
            <a:endParaRPr lang="en-NZ" dirty="0"/>
          </a:p>
          <a:p>
            <a:pPr marL="0" indent="0">
              <a:buNone/>
            </a:pPr>
            <a:r>
              <a:rPr lang="en-NZ" sz="4400" b="1" dirty="0" smtClean="0">
                <a:solidFill>
                  <a:srgbClr val="7030A0"/>
                </a:solidFill>
              </a:rPr>
              <a:t>     “Labels are for jam jars”</a:t>
            </a:r>
          </a:p>
          <a:p>
            <a:pPr marL="0" indent="0">
              <a:buNone/>
            </a:pPr>
            <a:endParaRPr lang="en-NZ" sz="4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12976"/>
            <a:ext cx="2432678" cy="2919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5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Thank you</a:t>
            </a:r>
            <a:endParaRPr lang="en-NZ" sz="32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48880"/>
            <a:ext cx="5173737" cy="32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22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Contact  People First NZ </a:t>
            </a:r>
            <a:endParaRPr lang="en-NZ" sz="3200" dirty="0"/>
          </a:p>
        </p:txBody>
      </p:sp>
      <p:pic>
        <p:nvPicPr>
          <p:cNvPr id="1026" name="Picture 2" descr="C:\Users\User\AppData\Local\Microsoft\Windows\Temporary Internet Files\Content.IE5\5XDE1JAS\dglxasse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68960"/>
            <a:ext cx="1673215" cy="113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808" y="1341438"/>
            <a:ext cx="6111280" cy="5327922"/>
          </a:xfrm>
        </p:spPr>
        <p:txBody>
          <a:bodyPr/>
          <a:lstStyle/>
          <a:p>
            <a:pPr marL="0" indent="0">
              <a:buNone/>
            </a:pPr>
            <a:r>
              <a:rPr lang="en-NZ" dirty="0" smtClean="0"/>
              <a:t>You can contact People First New Zealand on:</a:t>
            </a:r>
          </a:p>
          <a:p>
            <a:pPr marL="0" indent="0">
              <a:buNone/>
            </a:pPr>
            <a:endParaRPr lang="en-NZ" dirty="0" smtClean="0"/>
          </a:p>
          <a:p>
            <a:r>
              <a:rPr lang="en-NZ" dirty="0" smtClean="0"/>
              <a:t>0800 20 60 70</a:t>
            </a:r>
          </a:p>
          <a:p>
            <a:r>
              <a:rPr lang="en-NZ" dirty="0" smtClean="0"/>
              <a:t>04 381 3242</a:t>
            </a:r>
          </a:p>
          <a:p>
            <a:endParaRPr lang="en-NZ" sz="2000" dirty="0"/>
          </a:p>
          <a:p>
            <a:r>
              <a:rPr lang="en-NZ" dirty="0" smtClean="0">
                <a:hlinkClick r:id="rId3"/>
              </a:rPr>
              <a:t>www.peoplefirst.org.nz</a:t>
            </a:r>
            <a:endParaRPr lang="en-NZ" dirty="0" smtClean="0"/>
          </a:p>
          <a:p>
            <a:endParaRPr lang="en-NZ" sz="2000" dirty="0"/>
          </a:p>
          <a:p>
            <a:r>
              <a:rPr lang="en-NZ" sz="3000" dirty="0" smtClean="0"/>
              <a:t>www.facebook.com/peoplefirstnz</a:t>
            </a:r>
          </a:p>
          <a:p>
            <a:endParaRPr lang="en-NZ" dirty="0" smtClean="0"/>
          </a:p>
          <a:p>
            <a:endParaRPr lang="en-NZ" dirty="0"/>
          </a:p>
          <a:p>
            <a:endParaRPr lang="en-NZ" dirty="0"/>
          </a:p>
        </p:txBody>
      </p:sp>
      <p:pic>
        <p:nvPicPr>
          <p:cNvPr id="1028" name="Picture 4" descr="C:\Users\User\AppData\Local\Microsoft\Windows\Temporary Internet Files\Content.IE5\5XDE1JAS\dglxasset[2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13176"/>
            <a:ext cx="2120280" cy="151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17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7904" y="404664"/>
            <a:ext cx="5378947" cy="477837"/>
          </a:xfrm>
        </p:spPr>
        <p:txBody>
          <a:bodyPr/>
          <a:lstStyle/>
          <a:p>
            <a:r>
              <a:rPr lang="en-NZ" sz="3200" dirty="0" smtClean="0"/>
              <a:t>Introducing 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8344" y="1892423"/>
            <a:ext cx="1214736" cy="3711625"/>
          </a:xfrm>
        </p:spPr>
        <p:txBody>
          <a:bodyPr/>
          <a:lstStyle/>
          <a:p>
            <a:endParaRPr lang="en-NZ" dirty="0" smtClean="0"/>
          </a:p>
          <a:p>
            <a:pPr>
              <a:buFont typeface="Wingdings" panose="05000000000000000000" pitchFamily="2" charset="2"/>
              <a:buChar char="§"/>
            </a:pPr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54" y="1339742"/>
            <a:ext cx="2766737" cy="41501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67943" y="5489848"/>
            <a:ext cx="2117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NZ" sz="2400" b="1" dirty="0">
                <a:solidFill>
                  <a:srgbClr val="000000"/>
                </a:solidFill>
              </a:rPr>
              <a:t>Cindy Johns</a:t>
            </a:r>
          </a:p>
        </p:txBody>
      </p:sp>
    </p:spTree>
    <p:extLst>
      <p:ext uri="{BB962C8B-B14F-4D97-AF65-F5344CB8AC3E}">
        <p14:creationId xmlns:p14="http://schemas.microsoft.com/office/powerpoint/2010/main" val="12255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Words change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700808"/>
            <a:ext cx="5328592" cy="3422923"/>
          </a:xfrm>
        </p:spPr>
        <p:txBody>
          <a:bodyPr/>
          <a:lstStyle/>
          <a:p>
            <a:r>
              <a:rPr lang="en-NZ" sz="2800" dirty="0" smtClean="0"/>
              <a:t>The words we use change over time </a:t>
            </a:r>
          </a:p>
          <a:p>
            <a:endParaRPr lang="en-NZ" sz="2800" dirty="0"/>
          </a:p>
          <a:p>
            <a:r>
              <a:rPr lang="en-NZ" sz="2800" dirty="0" smtClean="0"/>
              <a:t>Disabled people have been called lots of words throughout history.</a:t>
            </a:r>
          </a:p>
          <a:p>
            <a:endParaRPr lang="en-NZ" sz="2800" dirty="0" smtClean="0"/>
          </a:p>
          <a:p>
            <a:r>
              <a:rPr lang="en-NZ" sz="2800" dirty="0" smtClean="0"/>
              <a:t>Take a moment and think back to words that have been used in the past.</a:t>
            </a:r>
          </a:p>
          <a:p>
            <a:endParaRPr lang="en-NZ" sz="2800" dirty="0" smtClean="0"/>
          </a:p>
          <a:p>
            <a:endParaRPr lang="en-NZ" sz="2800" dirty="0"/>
          </a:p>
        </p:txBody>
      </p:sp>
      <p:pic>
        <p:nvPicPr>
          <p:cNvPr id="2053" name="Picture 5" descr="http://beingchristian.co/wp-content/uploads/2013/06/tumblr_ljv80yJnMx1qe2divo1_500-296x1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3380304" cy="173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2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7" y="404664"/>
            <a:ext cx="6048672" cy="477837"/>
          </a:xfrm>
        </p:spPr>
        <p:txBody>
          <a:bodyPr/>
          <a:lstStyle/>
          <a:p>
            <a:pPr algn="ctr"/>
            <a:r>
              <a:rPr lang="en-NZ" sz="3200" dirty="0" smtClean="0"/>
              <a:t>The R word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832" y="1341438"/>
            <a:ext cx="5895256" cy="4791075"/>
          </a:xfrm>
        </p:spPr>
        <p:txBody>
          <a:bodyPr/>
          <a:lstStyle/>
          <a:p>
            <a:r>
              <a:rPr lang="en-NZ" sz="2800" dirty="0"/>
              <a:t>There are some states in the USA that have banned the R word </a:t>
            </a:r>
            <a:r>
              <a:rPr lang="en-NZ" sz="2800" dirty="0" smtClean="0"/>
              <a:t>by </a:t>
            </a:r>
            <a:r>
              <a:rPr lang="en-NZ" sz="2800" dirty="0"/>
              <a:t>having a law </a:t>
            </a:r>
            <a:r>
              <a:rPr lang="en-NZ" sz="2800" dirty="0" smtClean="0"/>
              <a:t>to stop </a:t>
            </a:r>
            <a:r>
              <a:rPr lang="en-NZ" sz="2800" dirty="0"/>
              <a:t>it being used</a:t>
            </a:r>
            <a:r>
              <a:rPr lang="en-NZ" sz="2800" dirty="0" smtClean="0"/>
              <a:t>.</a:t>
            </a:r>
          </a:p>
          <a:p>
            <a:endParaRPr lang="en-NZ" sz="2800" dirty="0"/>
          </a:p>
          <a:p>
            <a:r>
              <a:rPr lang="en-NZ" sz="2800" dirty="0"/>
              <a:t>Special Olympics are calling for a world wide ban on this word. </a:t>
            </a:r>
            <a:endParaRPr lang="en-NZ" sz="2800" dirty="0" smtClean="0"/>
          </a:p>
          <a:p>
            <a:endParaRPr lang="en-NZ" sz="2800" dirty="0" smtClean="0"/>
          </a:p>
          <a:p>
            <a:r>
              <a:rPr lang="en-NZ" sz="2800" dirty="0" smtClean="0"/>
              <a:t>You can pledge to join by going to the ‘R-word – spread the word to end the word’ website.</a:t>
            </a:r>
          </a:p>
          <a:p>
            <a:endParaRPr lang="en-NZ" dirty="0"/>
          </a:p>
        </p:txBody>
      </p:sp>
      <p:sp>
        <p:nvSpPr>
          <p:cNvPr id="4" name="AutoShape 2" descr="data:image/jpeg;base64,/9j/4AAQSkZJRgABAQAAAQABAAD/2wCEAAkGBxQREhISEhQWFhQWFBgXFhUWGBQVFRUWFBUYFhgYHBUYHCggGBolGxcWITEhJSorLy4uGB8zODMsNygtLzABCgoKDg0OGxAQGy4kICQuLCwsLCwsLCwsLCwsLCwsLC0sLCwsLCwsLCwsLCwsNywsLCwsNCwsLCwsLCwsLCwsL//AABEIAOEA4QMBEQACEQEDEQH/xAAcAAEAAgIDAQAAAAAAAAAAAAAABQcGCAECBAP/xABMEAABAwIBCAUHBwoEBgMAAAABAAIDBBEFBgcSITFBUXETImGBkSMyUnKhscEUQmKCkqLRJDM1U3OTsrTC0kRUY4MVFyVDs+E0w/D/xAAaAQEAAgMBAAAAAAAAAAAAAAAAAQQDBQYC/8QANxEAAgECAwUGBgEDBAMAAAAAAAECAxEEBTESIUFx0RNRYaGxwSIygZHh8EIjUvEUFTNDNFNi/9oADAMBAAIRAxEAPwC8UAQBAEAQBAEAQBAEAQHBNtqA8FTjtNH+cqIW85GA+F15ckuJnhhq0/lg39GeF2WdAP8AFRdzr+5R2ke8yrL8U/8Arf2OBlrQf5qLxsnaR7yf9uxX/rZ6qfKSkk8ypgPZ0jL+F1O3HvMUsJXj80H9mSUcgcLtII4ggj2L0YGmtTuhAQBAEAQBAEAQBAEAQBAEAQBAEAQBAEAQHwrKuOFpfK9rGDa5xDQO8qG0tT3CEpvZirvwMJxjOhTx3bTsdM70vzcfi4aR7hbtWKVZLQ21DJast9RqPm+nmYbiecWtmuGvbC3hG0X73PufCyxOrJm0pZThoara59FYxqrrpZvzssknrve/+Irw23qX4U4Q+SKXJJHmDQNigyXOUICAEIDvTzOjN43OYeLHFh8WkIRJKXzK/PeZBhuXNdBsnMg9GUCQfaPX+8vaqSRSq5bhqmsbct348jMMJzrMNhUwlv04jpt5lhsR3ErKq3eaytkklvpSv4Pd5/4M6wnGoKpulBK143gHrN5tOtveFmUk9DT1sPVou1SNv3vPepMIQBAEAQBAEAQBAEAQBAEAQBAdJZWsBc4hrQLkkgAAbyTsCEpNuyK7ymznMZeOiaHu2dM4Hox6rdr+eoc1glW7jeYXJpP4q7t4LX693ryK1xLE5ql2nPI6R24uOocmjU3uAWBtvU31KjTpLZppJfv1PIoMgQBAEAQBAEAQBAEB9KeZ0bg9jnMcNjmktcORGtNCJRUlsyV0Z7k1nNljsysHSs2dK0ASDm3Y/useazRrPiabFZPCfxUdz7uH4/dC0MMxKKpjEsL2vYd43HgRtaew61YTTV0c9VozpS2ZqzPWpMYQBAEAQBAEAQBAEB8nVLAbF7QeBIQHHyuP02/aH4oCOx3KSnpIjJI8Hc1jSHPe7gBf27AvMpKK3ljDYWpiJ7MFzfBcymcqcrJ69xDzoRA3bC09UW2Fx+e7tOrgAqs5uR1eEwNLDL4d8u/p3EAvBcCAIDkIG7b2TWH5J1c1i2MNafnSvZGPsuOl7F7VOT4FKrmOGp6zvy3/AI8yfpc2kh/OVVOzsbeT3lq9qiylPO6S+WLf2XUkYs10R21oJ+ixv95XrsPEwvPHwh5/g+xzTsOyqd+7afc4J2HiR/vkv7F9zx1GaeUfm6mN3Y5jm+0OPuUOg+8yxzyH8oP7/hEHX5va+LWImyDjE8H7rrHwC8OlJFynmuFn/K3NdLmN1VO+J2hIxzHei9rmO8HC6xtWL8JRmrxaa8N58kJCAID34NjE1JJ0kDy128bWvHBzd49o3EKVJx0MNfD068dmor+q5Fy5HZZxV40D5OcC7oydTrbXMPzh2bR7VahUUjlsbl88M76x7+plCyGvCAIAgCAIAgCAICpMq8zr6yrqKoVUbelfpaLoS4t1AW0ukF9nBAYNlVmydh4YZJ6d+mbBrWubIQNpDCCLDiTvC8TmoouYPBzxM7Lclq+78nipqZsY0WAAdm/mqjbbuzrqNGFGChBbj6qDKEB1keGi5NhxKJN6HipUjTjtTdkRlTi+5g7z+Czxo95pMRnXCivq/ZdfsRtRUOdre6/PZ4bFnUUtDS1sRVrP+pJv0+2h5fJ/Q+6pMVgBH9D7qCx36Fvot8AhB2jaG62ix4jV7kJPbFik7PMnmb6ssrfc5CCUpMt8RitoVs+r0ndJ/wCQOQE3DnVrC3QqY6eqj3tljAJ+s3UPsqGk9T3CcqbvBtPwPpHieG1ezToJTueTNSk8OkHXj5kWCxSop6G2w+c1Ibqq2l36Po/3efHFMJlpi3pGjRdrZIwh8Ug23ZINR5bexYJRcdTfUMTSrxvTd/DivoeFeTOEB3hlcxzXsJa5pu1zTYtI2EEbEIaUlZ6FxZA5birAgnIbUAajsEwG8cH8W943gWqdTa3PU5fMcudD+pT+X0/HiZuspqQgCAIAgCAIAgIvKTHI6KB00mvcxg2vedjR+O4AleZSUVcsYXDTxFRQj9X3IoTGMUkqpnzTG73eDWjY1o3NH4naVTlJt3Z2VGjCjBQhov254lBlCA8tbXNj1bXcPxWSFNyKGNzCGGVtZd3Ug553PN3G/uHIKzGKjocvXxFSvLaqO/ouR816MJk+bCMOxWia4AtL5LggEHyEp1goQzZT/hcH6mL7DPwQg4OEwHbDF+7Z+CAjqzIzD5fPoqcniImNd9poBQGI47mao5QTTPkp37hcyx37WvOlbk4ITcqLKzI+qw14bUM6jjZkrLuif2XtdrrfNIB22vtQEChIQBATeTeU81FdgDZad/5yml1wv7QPmP8ApDvvZQ1fU9QnKEtqLszNJsCjqoDW4aXPiH52ndrnp3bSLfPbv421i+6vOlbejosFmsaloVtz7+D593pyMaBWE3IQHaOQtIc0kOBBBBsQRrBB3FCGk1Zl25AZWiuj6OSwqIx1xsEjdnSAe8bj2EK3TntI5PMcC8PLaj8r08PAy1ZDWhAEAQBAEB0lkDGlziA1oJJOoAAXJJ4WQlJt2RQuWmUbq+oLxcRMu2Jp1WbvcR6TtvKw3KnOe0zssDhFhqWz/J69PoQC8FwIDw4jX6HVb538P/tZadPa3vQ1WY5j2C7On83p+SDJvrO1WjmG3J3eoQgIDKs1f6XofXk/l5UIZs4hAQBAEB5cUw6KpifDMwPjeLOaff2EHWCNYIBQGsOW+TL8Nq307iXMPXiefnxuJtf6QILT2i+whCSBQkIAgMhyKxSoo5jPTu0eqWuBF2yAg2BbvsdYO4jtIWOpU2d3E2OAwDxEtqW6K8/BdT2SyFznOcbucS5xO0km5Piqh1aSSstDohIQHqwzEH00rJojZ7DccDxaeIIuDzUp2d0Y6tKNWDhPRmwGT2MMrIGTx7HDW3exw1Oae0Hx1HerkZbSucXicPKhUdOXDzXeSS9GAIAgCAICuM7eUGgxtFGes8B0tt0d+q36xGvsHasFaXA3uTYXak68uG5c+/6evIqpVzoggMmyFyXNfN1riCOxkcNWkd0YPE7+A5hZKcNplDMMasNT3fM9Ov7xKxl848z71bOSbcnd6nVCAgCAyrNX+l6H15P5eVCGbOIQEAQBAEBWufXBhLQtqQOvTyDXv6OUhjhy0tA/VQIoND0EB7MPoTIbnU0e3sH4rHUqbPM2OAwDxD2pboLz8F7snWtAAA1AblUbudXGKilGKskcoSEAQBAZlmyyh+TVIhefJTkN7Gy7GO7/ADTzbwWSlPZdjV5rhe2pba+aPpx6/cupWzlAgCAID4VtU2GN8rzZjGlzjwDRcqG7K57hBzkox1e411xbEHVM0s7/ADpHlxHAbGt7mgDuVJu7udxRpKlTVOOi/fU8igyH3oaR80jIoxd73BrR2nj2DaewFErux5qVI04uctEbB5P4Oyjp2QR7GjrO3vcfOce0n4BXYx2VY4nE15V6jqS4+S7jU2TaeZ969GE6oSEAQGVZq/0vQ+vJ/LyoQzZxCAgCAIAgIPLmk6bDq6MC5dTS6PrCMlv3gEBqoCh6Pbh9CZDc6mj29gWOpU2eZscBgHiHtS3RXn4L3ZOtaAABqA2BVG7nVxiopRirJHKEglAWdm/yDBAqaxl7jycLhuI894O/g3dtOvZnp0uLNBmOZ/8AVRfN+y6+2uG5Y4AaGpdFrMbuvE472E7CeLTqPcd6xzjsuxtMFiliKSnx0fP8kGvBbCAv3IfG/llJHITeRvk5PXZa57xZ31lcpy2kcbj8N2FdxWmq5PpoT69lIIAgMCzvYr0dMynaetM/rfs47OPi7QHK6w1pWVjc5LQ2qrqP+K83+LlQKsdMEBZmZ/BLmSseNl44v/sd7m/aWejHiaHOsTa1Fc37dfsWgrBzxp3JtPM+9CTqhIQBAZVmr/S9D68n8vKhDNnEICAIAgCA8uKjyE37J/8ACUBqZhNEZA0nU0Ad+rYPxWOpU2eZs8BgHiJbUt0V5+C6mQNaAABqA3KpqdXGKilGKskcoSEBxgtdeuoo2a/yuAOO0HyzLhWKdPizn8yzK96VJ837L3Zs6s5oDEs5eB/KqRz2i8sF5GcS0Drt726+bQsdWN4myyvE9jXSektz9n+8CkAqh1oQGeZosU6OpfTk9WZl2/tI9ftbpfZCzUZb7GnzmjtUlUWsfR/n1LgVk5gIAgKQzoYh01e9oPVha2Mc7abj4ut9VVKrvI63KaWxhk/7rv2Xp5mJLGbI5a0kgNFyTYDiTqA8UF0t7Ni8Aw0UtPDAPmMAJ4u2uPe4k96uxVlY4bEVnWqyqPiyQXowmncm08z70JOqEhAEBlWav9L0Pryfy8qEM2cQgIAgCAIDDc4eVjKWJ9Oyzp5GEaO6NrgRpu+A38liqVNndxNnl+XvEPaluivPwXUpRjA0AAWAFgOxVdTq4xUVaKskcoSEBE4liG1jDzd8ArFOnxZz+ZZle9Kk+b9l1JLNnRmbFKJoFw2XpD2CJrn3+01o71nNCbQIQcEIDXnKrC/ktXPCBZrX3Z6j+s3wBt3FUpq0rHb4St21GM+LW/mtz6kUvJYPVhVcaeaKcf8Abka/mAesO9tx3qU7O5jq0lVpypvirfv1NkWOBAI2EXHIq8cI1bccoDgm2tAa2YhVdNLLL+ske/7bi74qi3d3O8pw2IRh3JL7I86g9mQ5AUPT19O0i4Y4yu5RjSH39Be6avJFLMavZ4ab7933/Fy+1cONCA07k2nmfehJ1QkIAgMqzV/peh9eT+XlQhmziEBAEAQGI5d5ZNoW9HHZ1S4am7RGD893wG/ksVSps7lqbPL8veIe1LdFefgupStRO6RznvcXPcbucdZcTvKq6nVxiopRirJHzQkICJxLENrGHmfgFYp0+LOfzLMr3pUnzfsupFrOaEt7MDgRLqiucNQHQRHiTZ0pHgwX9YIGXQhAQFUZ5aDRmp5wPPY6Nx7WHSb7HO8FWrLemdJklW8JU+53+/8AgrpYTdhAbAZEVfTUFK8m56INPOPqH2tVyDvFHF4+nsYma8fXeTi9lQj8oajo6Wpk9GGQ+DCvMnZMz4aG3WhHva9TXJosAFSO5ZyhBYGZunvU1EnoQho/3H3/AKFmorezS53O1KMe9+i/JbisnNBAadybTzPvQk6oSEAQGVZq/wBL0Pryfy8qEM2cQgIAgMRy7yybQt6OOzqlw1DaIwfnu+A38liqVNnctTZ5fl7xD2pborz8EUrUTukc573Fz3G7nHWXE7yqr3nVxiopRirJHzQkICJxLENrGHmfgFYp0+LOfzLMr3pUnzfsupFrOaElcmMn5cQqGU8I1nW9/wA2Ng857uW4byQEBtHgeEx0cEVPCLMjaGjid5cTvcTck8SUIPcgCAwfO/TaVE1/6uZh7nBzPe4LFWXwm3yWdsQ496fX2KbVU6gIC580k2lQaPoTSN8bP/qVqi/hOVzmNsTfvS6exmqymqIHLx1sPq/2Lh46vivFT5WXMvV8VT5ooFUzswgLRzLM6tW76UY8A8/FWKHE5/PHvgufsWWs5oAgNO5Np5n3oSdUJCAIDKM17w3FqIuIAD5LkmwHkJd5Qhmyn/EYf1sf22/ihB8pMap263VEI5yRj3lAYxlbl/DBFalkjmmdcNLHB7I/pOLTYng3esVSps7uJs8vy94h7Ut0V5+C6lO1E7pHOe9xc9xu5x1lxO8qqdXGKilGKskfNCQgInEsQ2sYeZ+AVinT4s5/MsyvelSfN+y6kWs5oTIskMi6rEnDoW6MV+tO8ERNttt+sd2N7yEBsNkfkpBhsPRQi7jYySutpyO4ngODRqHiUIJ5AEAQGLZzmXw2o7DEfCaO/susdX5WbHKXbFx+voyjFUOuCAtrMw78mqB/r38YmfgrNDRnN54v6sH/APPuywlmNIQGXw/6dV/sj7LFeKnysu5d/wCVT5lBKmdkEBaWZZ3Uqx9OM+LXD4KxQ4nPZ4vihyZZSzmhCA07k2nmfehJ1QkIAgOr7W12t27EB8vJ/Q+6hBIYbh4k61gGcRv7B+Kx1Kmzu4mywGAeIe1LdFefgupkDGgAACwGwKo3c6uMVFKMVZI5QkICJxLENrGHm74BWKdPizn8yzK96VJ837LqSmQuRMmKukEc8UQjtpB2k6SztjmxiwLdRF9IaxyWc0Jb2T+aOhp7OmDql4/W26PuiGoj1tJBcz6OMNAa0AACwAFgANwA2IQdkAQBAEBi+cx9sNqf9seM0YWOr8rNhlSvi4fX0ZRaqHXhAWzmYH5PUn/XH/jYrFDRnN55/wAsOXuyw1nNIRWVUHSUVUzjBJ46BXmfyssYSWzXhLxXqa8AqkdwEILFzMT2mqo/SjY4fUc4H+MLPQe9mjzyPwQl4v26Frqwc4EBp3JtPM+9CTqhIQBAZTmsH/VqH15P5eVCGXbl3lcyhb0cYa6pcNQsCIwfnu+A38liqVNnctTZZfl7xD2pborz8EUtLIXuc5xu5xLnE7SXG5Piqup1cYqKUYqyR0QkICJxLENrGHmfgFYp0+LOfzLMr3pUnzfsupFrOaEk8m8cloKiOph85h1tOoSMPnMPYR4EA7kBtJgOLxVkEdRC68cjbjiDsLSNzgbgjiEIPegCAIAgCAwzO1Po0Bb6csbfA9J/QsVb5Ta5NG+Jv3J9PcpZVTqggLjzQQ6NE93pzvP2WsZ/SrNFfCcvnUr4hLuS937mcrMag6SxhzS07CCDyIshKdnc1pmgMbnRnaxzmHmwlp9yoHeqW0lLv3/c6ISZTmzreixCIHZI18Z+sNIe1gHeslJ2ka/Nae3hZeFn7e5eatnIBAadybTzPvQk6oSEAQE1klUSU9RHVR2vFp6OkLgudG6PZvtpX7ljqVNnmbHAYB4iW1LdFefgupKVE7pHOe9xc9xu5x1lxO8qpqdXGKilGKskfNCQgInEsQ2sYebvgFYp0+LOfzLMr3pUnzfsupFrOaEISEBnuaXLP5BUdBM78lncAb7IpTYNk7GnUHdx3FCDYlCAgCAIAgKwzz1v/wAWD15T/A33v8FXrvRHQZHT+efJe/QrJYDfhAXzm8pejw+mG9zDIf8AccX+4hXKatFHHZlPbxU/B2+24yNeyiEBQ2cKg6DEKgbpCJW/7gu774eqdRWkdjltXtMNF9277fixji8F4+tLUOieyRnnMe17fWYQ4e0InY8ygpxcXo1b7myFBVtmjjlYbtexr28nC4V5O6ucLUg6c3B6rcfdSeDTuTaeZ96EnVCQgPZh9CZDc6mj29gWOpU2eZscBgHiHtS3RXn4LqTrWgAAagNgVTU6uMVFKMVZI5QkEoDOcHzZyVNJK+VxilezyDdljtDpBts7Zo7QCTt2WKdPizn8yzLWlSfN+y6/YqCqpnxPfHI0sexxa9p2tc02IWc0J80JCAIDgoC+MzGWnymL5DO7y0LfJOJ1yxDVbtczUO0WPFCCz0ICAIAgKEy+xP5TXTuBu1h6JvKPUfv6Z7wqdR3kdll1HssPFPV739fxYx5eC6fSnpzI9kbfOe5rG+s8ho9pRK+4iUlBOT0W/wCxsnSwCNjGN81jQ0cmiw9yvpWODlJyk5PifVDyEBW2eTDLsgqQPNJifyfrae5wI+usFZcTfZJWtKVJ8d6+mv74FWKudCEBbmaLGukgfSuPWhOkztjeb/ddcci1WaMrqxzWc4fZqKqtJa811XuWAsxpTTuTaeZ96EnVCT2YfQmQ3Opo9vYFjqVNnmbHAYB4h7Ut0V5+C6k61oAAGoDcqmp1cYqKUYqyRyhIJQFn5vMhbaNXVt16nRROGzeHvHHg3dtOvZnp0+LOfzLMtaNJ837Lr7a2arBoCpc9eRfSNOIwN67BaoaPnxjZJbe5uw/R9VCSk0JCAIAgPRh9bJTyxzRO0ZI3BzHcCOzeCLgjeCQhBtBkVlNHiVKyoZYO82WO9zHIPOby2EHeCEIJ5AEBB5aY18jpJZQeuRoRjjI/UPDW7k0rxOWyrlvA4ft6yhw1fJftjX9UztAgMwzW4Z01c15HVgaZD6x6rB7XH6qyUleRrM2rdnh9njLd9NX++JditnJhAEB4MewxtVTywO2PYQD6LtrXdzgD3KJK6sZsPWdGrGouH6zXaohdG5zHizmOLXDg5psR4hUTuIyUkpR0e8+aEklk9i7qOojnZr0TZzfTYdTm+GztAUxlsu5gxNBV6Tpvj5PgbB0dUyaNksZ0mPaHNI3gi4V1O+84qcJQk4y1RqFJtPM+9SeT1YfQmQ3Opo9vYFjqVNnmbLAYB4h7Ut0F5+C6+5OtaAAALAbAql7nVxiopRirJHKEglAWfm8yGto1dW3XqdFE4bOD3jjvDd2069menT4s5/Msy1o0XzfsuvtrZqsGgCA4c0EEEXB1EHYQgNbc6GRpw2p0ox+TTEmLhG7a6I8trfo+qUJMMQkIAgCAyfN7la7DKoSG5gfZs7Bru3c8D0m3v2jSG9CDZunnbI1r2EOa4BzXDWHNIuCDwshB9EBSWcrKL5XU9HGbwwEtbwdJse7tGrRHI8VUqzu7HWZXhOwpbUvml5LgvcxBYzZhAXbmwwX5NRh7haSc9IeIZa0bfs6+birVKNonJ5tiO1r7K0ju+vH98DL1lNYEAQBAVJnayf6OVtYwdSWzZLbpALNd9Zotzb2qtWjvudLk+K24djLVacvx+6FfLCboIDPs2OVfQO+STOtE8+Tcdkbz80n0Xew89WalO25mmzXA9pHtoLetfFd/09ORUtHRdI4k6maR18dewLLUqbPM1mX4B4h7Ut0F5+C6k21oAAGoDYFUbudXGKilGKskcoSEBIZC1LZMVoorBzTI7SuAQSyGRzdXY5oN+IVinT4s5/MsyvelSfN+y9/sbGLOaAIAgCAisqMBir6aSmm8141OHnMeNbXjtB8dYOolAat43hUtJPJTzC0kbrHg4bWubxaRYjmhJ4kJCAIAgLdzJ5Z6BGHTu6riTTOJ2Ha6Hkdbm/WHohCDMM5eVnyaP5NC7y8jesRtijO/scdg4azwvhqzsrI22V4HtZdrNfCvN9F+CnAFWOoCAnsisBNbVMjI8k3ryndoA+bzcdXK53L3CO0ynjsT/p6LktXuXPv+hfoFtQVw4w5QBAEAQHkxXD2VMMkMoux7bHiOBHAg2I7QoaTVmZKNWVKanHVGvuOYS+knfBJ5zTqO57T5rx2EeBuNypSWy7Ha4evGvTVSPHyfceBQZggAFtiEJJKyCEhAROJYhtYw8z8ArFOnxZz+ZZle9Kk+b9l1JPNi/RxagP8AquH2oZB8VnNCbPoQEAQBAEBX2d3Iv5dB8ohbepgabAbZYtro+1w1lvbcfOQGvIKHo5QBAEB7MNpXOcHAloaQdIaiHNNxoncQba9yx1KmzzL+BwMsTK73RWr9kZHU1DpHukkcXPcbucdZJKqN3OsjGMIqMVZI+SHo7RsLiGtBLnEAAbSSbADtJQNpK7L4yHycFDThhsZX9eU/StqaD6LRq8TvVynDZRx2Pxf+pq3Wi3L98TIl7KIQBAEAQBAYvl3kqK+G7LCeO5jcdWkN7CeB47j3rHUhtI2GX414ae/5Xr1KOlicxzmPBa5pIc06iCNRBCqHXJqSut6OiEhAEBFYnX7WN5OPwCsUqf8AJmgzPMXd0aX1fsupFLOaAkcm8QFNV00582OaNzvUDhpfdugNs43hwDmkEEAgjWCDrBBQg7IAgCAIAgKDzy5GfJZvlsDfITO8oANUUzt/Y1+3sdf0ghJWqEhCD30OGl2t2pvDefwCxTqpbkbfBZXKradTdHzfRfviTTGgAACwG5VW7nSwhGEVGKskcoegSgLTzYZIFmjWzt6xHkWHa0EfnCPSI2DcNe/VYpU+LOezXH7X9Cm93F+xZKzmhCAIAgCAIAgMMxjOfQUs0kEr5OkjdouDYnuF7A+cBY7UBWuXuWOH1j2yQMnbNqDpCxjY3t+kNPS0huNtmrhbFUp7W9am2y7MHQfZ1Pl9Px/kgAb7FVOoTTV0EJCA+FVRtk2jXxG3/wBr3GbjoVMVgqWIXxLf3rX8kRU4c9msdYcRt8FYjViznsRldejvS2l3rp/k8ayGuM7yHznVGHsbBI3p6cea0u0ZIxwa+xu3g07NxA1IRYsKkz0UDh12VEZ+kxjh3Fjz7ghFjJclsuKTEXvjpnPLmN0naUb2aibbXDXrQGSIAgCA8uJ4fHUxSQTN0o5GlrmneD7jvB3FAaw5SZKy0dVLTEhwabtkuLOYfNJtsdbURxB3WXiU4x1LmHwVav8AIt3e9y/eRxSYc1ms9Z3E7ByCrzquR0GEyulR+KXxS8lyR7VjNmEAQHl/410EsbmsZIWPDi2QF0Zt80gEX/8A21ZqdO+9mkzLMtm9Kk9/F93gvH91LVwrPZSOaPlMMsLray0CWPuIId91WTnLFnxSBzQ4bCARyIuhB2QBAEAQBAEBiWKZt8OqZpJ5oXOkkdpPcJZm3NgNjXgDYNiA8v8Aynwv/Lu/fVH96C55sVzWUvRFtIDDINbdJ8kjHfRIeSQO0bO1Y501LmbLA5jPD/DLfHu7uXQq3EsOlppDFMwseNx3jiDscO0Kq01uZ1NKrCrHbg7o8qgyBAEB8paZjtbmg+w+I1r1GcloVq2Eo1vnir9+j+5J4eKAWE9AH8XR1FSw/ZLyPaFlVd8Ua2pkkH/xza57/Mn6WDJ93n0tRHzkncPuSk+xe1WiUp5NiF8rT+vUybJivwOhe+Sle6N726LtIVbuqDe3XBA1qe1j3mF5Vi1/HzXUyF+cHDx/iPCOc+5idrHvIWVYt/w811PJUZzaFvmmV/qxkfx6KjtomWOTYl62X16XIOvzsfqKbvlf/Sy/vXh1+5Funkf98/suvQxPFsta2puHTFjT8yLyY8R1j3uWN1JM2VHLsNS3qN33vf8AjyMeXguhAEB2jYXENaC5xNg0AkkncANZKBtJXZZeSubNrmadeDdw1Qtc5pbfe57CDpdgOrt3WKdLiznsfmu1enQ04vp115Ex/wAp8L/y7v31R/es5oTg5psKP+Hd++qP70FzNo2BoDRsAAHIakB2QBAEAQBAEAQBAEBG45gcFZH0c7A4fNdsew8WuGsH377rzKKlqZ8PialCW1TdvR8yp8ps3tRTXfDeeLi0eVaPpMHnc2+AVedJrQ6TC5rSrfDP4ZeX36/cw1YjaBAEAQBAEAQBAEAQBAEBPZOZI1NaQY2aMW+Z9wy30d7zy1doXuMHIp4nHUcPuk7vuWv17i3Ml8j6ehF2DTlI1yvtpcmjYwdg7yVZhTUTmsXj6uJ3PdHuX7vMiXsohAEAQBAEAQBAEAQBAEAQBAEBAY/kfS1lzJHoyH/ux9V/edjvrArxKnGRdw2Pr0N0Xu7nvX4+hX2MZr6iO5p3tmb6J8nJ7eqfELDKi1obqjnNKW6otl/ddfUw3EcNmpzaeJ8frtIB5O2HuKxNNam0pVadVXpyT5dNTyqDIEAQBAEAQH0poHSO0Y2ue70WNc93g0EolfQiUlBXk7Lx3GV4Rm5rJrF7WwN4yG7u5jfiQsipSZra2bYen8vxPw6v8mfYDm7pKazngzyDfJbQB7Ixq8bntWeNKKNNiM2r1d0fhXhr9/8ABlwFtQWQ1hygCAIAgCAIAgCAIAgCAIAgCAIAgCAIDhzQRYi44HWECdtCErckKKa5fTR3O9o6M+LLLw4RfAt08fiYaTfr6kNUZsaJ3m9Kz1ZL/wAYK8ujEtRznErWz+nSx4nZp6fdUT9/RH+gLz2C7zMs8q8YR8+pwM08G+om8Iv7VPYLvH++Vf7F59T1QZraNvnPnfze0fwtCKjExyzrEPRJfTq2S1HkNQR7KdrjxkLpPY8kL2qcVwK08yxU/wCbXLd6E9T07Ixosa1reDQGjwC9pWKcpSk7ydz6oeQgCAIAgCAIAgCAIAgCAIAgCAIAgCAIAgCAIAgCAIAgCAIAgCAIAgCAIAgCAIAgCAID/9k="/>
          <p:cNvSpPr>
            <a:spLocks noChangeAspect="1" noChangeArrowheads="1"/>
          </p:cNvSpPr>
          <p:nvPr/>
        </p:nvSpPr>
        <p:spPr bwMode="auto">
          <a:xfrm>
            <a:off x="155575" y="-22860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48" y="2276872"/>
            <a:ext cx="2386236" cy="238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35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Complaint about the R word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1412776"/>
            <a:ext cx="4959152" cy="4791075"/>
          </a:xfrm>
        </p:spPr>
        <p:txBody>
          <a:bodyPr/>
          <a:lstStyle/>
          <a:p>
            <a:r>
              <a:rPr lang="en-NZ" sz="2800" dirty="0" smtClean="0"/>
              <a:t>In 2010 People </a:t>
            </a:r>
            <a:r>
              <a:rPr lang="en-NZ" sz="2800" dirty="0"/>
              <a:t>First made a complaint to the </a:t>
            </a:r>
            <a:r>
              <a:rPr lang="en-NZ" sz="2800" dirty="0" smtClean="0"/>
              <a:t>Broadcasting Standards </a:t>
            </a:r>
            <a:r>
              <a:rPr lang="en-NZ" sz="2800" dirty="0"/>
              <a:t>about </a:t>
            </a:r>
            <a:r>
              <a:rPr lang="en-NZ" sz="2800" dirty="0" smtClean="0"/>
              <a:t>Paul Henry </a:t>
            </a:r>
            <a:r>
              <a:rPr lang="en-NZ" sz="2800" dirty="0"/>
              <a:t>using the R word about Susan Boyle. </a:t>
            </a:r>
            <a:r>
              <a:rPr lang="en-NZ" sz="2800" dirty="0" smtClean="0"/>
              <a:t>We got listened to and our </a:t>
            </a:r>
            <a:r>
              <a:rPr lang="en-NZ" sz="2800" dirty="0"/>
              <a:t>complaint was upheld</a:t>
            </a:r>
            <a:r>
              <a:rPr lang="en-NZ" sz="2800" dirty="0" smtClean="0"/>
              <a:t>.</a:t>
            </a:r>
          </a:p>
          <a:p>
            <a:endParaRPr lang="en-NZ" sz="2800" dirty="0" smtClean="0"/>
          </a:p>
          <a:p>
            <a:r>
              <a:rPr lang="en-NZ" sz="2800" dirty="0" smtClean="0"/>
              <a:t>People First thinks the R word is a hurtful, bad and offensive word.</a:t>
            </a:r>
            <a:endParaRPr lang="en-NZ" sz="2800" dirty="0"/>
          </a:p>
          <a:p>
            <a:endParaRPr lang="en-NZ" dirty="0"/>
          </a:p>
          <a:p>
            <a:endParaRPr lang="en-NZ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83" y="2481234"/>
            <a:ext cx="3218513" cy="24599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46079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Language is </a:t>
            </a:r>
            <a:r>
              <a:rPr lang="en-US" sz="3200" dirty="0" smtClean="0"/>
              <a:t>important</a:t>
            </a:r>
            <a:r>
              <a:rPr lang="en-US" dirty="0"/>
              <a:t/>
            </a:r>
            <a:br>
              <a:rPr lang="en-US" dirty="0"/>
            </a:br>
            <a:endParaRPr lang="en-N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2463260" cy="191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556792"/>
            <a:ext cx="4968552" cy="504056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dirty="0" smtClean="0"/>
              <a:t>How </a:t>
            </a:r>
            <a:r>
              <a:rPr lang="en-US" sz="2800" dirty="0"/>
              <a:t>others talk about you is important </a:t>
            </a:r>
            <a:endParaRPr lang="en-US" sz="28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dirty="0" smtClean="0"/>
              <a:t>Words </a:t>
            </a:r>
            <a:r>
              <a:rPr lang="en-US" sz="2800" dirty="0"/>
              <a:t>can make you feel good </a:t>
            </a:r>
            <a:r>
              <a:rPr lang="en-US" sz="2800" dirty="0" smtClean="0"/>
              <a:t>and</a:t>
            </a:r>
            <a:r>
              <a:rPr lang="en-US" sz="2800" dirty="0"/>
              <a:t> </a:t>
            </a:r>
            <a:r>
              <a:rPr lang="en-US" sz="2800" dirty="0" smtClean="0"/>
              <a:t>respected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1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Or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2800" dirty="0"/>
              <a:t> </a:t>
            </a:r>
            <a:r>
              <a:rPr lang="en-US" sz="2800" dirty="0" smtClean="0"/>
              <a:t>Words </a:t>
            </a:r>
            <a:r>
              <a:rPr lang="en-US" sz="2800" dirty="0"/>
              <a:t>can make you feel bad and </a:t>
            </a:r>
            <a:r>
              <a:rPr lang="en-US" sz="2800" dirty="0" smtClean="0"/>
              <a:t>disrespected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/>
              <a:t> </a:t>
            </a:r>
            <a:endParaRPr lang="en-US" sz="2800" dirty="0"/>
          </a:p>
          <a:p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90479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About this workshop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7824" y="1341438"/>
            <a:ext cx="5967264" cy="4791075"/>
          </a:xfrm>
        </p:spPr>
        <p:txBody>
          <a:bodyPr/>
          <a:lstStyle/>
          <a:p>
            <a:r>
              <a:rPr lang="en-NZ" sz="2800" dirty="0"/>
              <a:t>At this workshop we will look at some words that are used in the disability sector.</a:t>
            </a:r>
          </a:p>
          <a:p>
            <a:endParaRPr lang="en-NZ" sz="2800" dirty="0"/>
          </a:p>
          <a:p>
            <a:r>
              <a:rPr lang="en-NZ" sz="2800" dirty="0"/>
              <a:t>You will work with each other in your table and talk about these words.  </a:t>
            </a:r>
          </a:p>
          <a:p>
            <a:endParaRPr lang="en-NZ" sz="2800" dirty="0"/>
          </a:p>
          <a:p>
            <a:r>
              <a:rPr lang="en-NZ" sz="2800" dirty="0" smtClean="0"/>
              <a:t>Please </a:t>
            </a:r>
            <a:r>
              <a:rPr lang="en-NZ" sz="2800" dirty="0"/>
              <a:t>can one person from each table write down or draw what is said.  </a:t>
            </a:r>
          </a:p>
          <a:p>
            <a:endParaRPr lang="en-NZ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20955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9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200" dirty="0" smtClean="0"/>
              <a:t>About this workshop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1700808"/>
            <a:ext cx="5103168" cy="4431705"/>
          </a:xfrm>
        </p:spPr>
        <p:txBody>
          <a:bodyPr/>
          <a:lstStyle/>
          <a:p>
            <a:r>
              <a:rPr lang="en-NZ" sz="2800" dirty="0"/>
              <a:t>Then we will share some of the things that have been said</a:t>
            </a:r>
            <a:r>
              <a:rPr lang="en-NZ" sz="2800" dirty="0" smtClean="0"/>
              <a:t>.</a:t>
            </a:r>
          </a:p>
          <a:p>
            <a:endParaRPr lang="en-NZ" sz="2800" dirty="0"/>
          </a:p>
          <a:p>
            <a:r>
              <a:rPr lang="en-NZ" sz="2800" dirty="0" smtClean="0"/>
              <a:t>We might not be able to change anything today but we can talking about how to change things for the future</a:t>
            </a:r>
            <a:endParaRPr lang="en-NZ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3096344" cy="185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91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F Presentation template">
  <a:themeElements>
    <a:clrScheme name="People First Master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People First Mast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ople First Master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ople First Master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ople First Master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ople First Master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ople First Master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ople First Master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PF Presentation template</Template>
  <TotalTime>3674</TotalTime>
  <Words>805</Words>
  <Application>Microsoft Office PowerPoint</Application>
  <PresentationFormat>On-screen Show (4:3)</PresentationFormat>
  <Paragraphs>130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Calibri</vt:lpstr>
      <vt:lpstr>Tahoma</vt:lpstr>
      <vt:lpstr>Wingdings</vt:lpstr>
      <vt:lpstr>PF Presentation template</vt:lpstr>
      <vt:lpstr>People First New Zealand Inc. – Ngā Tāngata Tuatahi</vt:lpstr>
      <vt:lpstr>PowerPoint Presentation</vt:lpstr>
      <vt:lpstr>Introducing </vt:lpstr>
      <vt:lpstr>Words change</vt:lpstr>
      <vt:lpstr>The R word</vt:lpstr>
      <vt:lpstr>Complaint about the R word</vt:lpstr>
      <vt:lpstr>Language is important </vt:lpstr>
      <vt:lpstr>About this workshop</vt:lpstr>
      <vt:lpstr>About this workshop</vt:lpstr>
      <vt:lpstr>Lets talk about the word    </vt:lpstr>
      <vt:lpstr>There are 3 questions </vt:lpstr>
      <vt:lpstr>Your thoughts</vt:lpstr>
      <vt:lpstr>What People First think</vt:lpstr>
      <vt:lpstr>Lets talk about the words</vt:lpstr>
      <vt:lpstr>3 questions</vt:lpstr>
      <vt:lpstr>Your thoughts</vt:lpstr>
      <vt:lpstr>What People First think</vt:lpstr>
      <vt:lpstr>Leading the change</vt:lpstr>
      <vt:lpstr>What do you think?</vt:lpstr>
      <vt:lpstr>Your thoughts</vt:lpstr>
      <vt:lpstr>Why people First want a change</vt:lpstr>
      <vt:lpstr>PowerPoint Presentation</vt:lpstr>
      <vt:lpstr> Time for a change?</vt:lpstr>
      <vt:lpstr>PowerPoint Presentation</vt:lpstr>
      <vt:lpstr>Keep talking</vt:lpstr>
      <vt:lpstr>Keep challenging</vt:lpstr>
      <vt:lpstr>Robert Martin says</vt:lpstr>
      <vt:lpstr>Thank you</vt:lpstr>
      <vt:lpstr>Contact  People First NZ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People First New Zealand Inc. – Nga Tangata Tuatahi</dc:title>
  <dc:creator>People First NZ Inc</dc:creator>
  <cp:lastModifiedBy>Alexia Garbutt</cp:lastModifiedBy>
  <cp:revision>81</cp:revision>
  <cp:lastPrinted>2014-04-04T01:15:59Z</cp:lastPrinted>
  <dcterms:created xsi:type="dcterms:W3CDTF">2010-11-08T23:03:15Z</dcterms:created>
  <dcterms:modified xsi:type="dcterms:W3CDTF">2015-07-27T02:29:04Z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